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1" r:id="rId4"/>
    <p:sldId id="260" r:id="rId5"/>
    <p:sldId id="267" r:id="rId6"/>
    <p:sldId id="268" r:id="rId7"/>
    <p:sldId id="269" r:id="rId8"/>
    <p:sldId id="275" r:id="rId9"/>
    <p:sldId id="282" r:id="rId10"/>
    <p:sldId id="308" r:id="rId11"/>
    <p:sldId id="286" r:id="rId12"/>
    <p:sldId id="287" r:id="rId13"/>
    <p:sldId id="288" r:id="rId14"/>
    <p:sldId id="289" r:id="rId15"/>
    <p:sldId id="303" r:id="rId16"/>
    <p:sldId id="293" r:id="rId17"/>
    <p:sldId id="295" r:id="rId18"/>
    <p:sldId id="304" r:id="rId19"/>
    <p:sldId id="307"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9" autoAdjust="0"/>
    <p:restoredTop sz="94692" autoAdjust="0"/>
  </p:normalViewPr>
  <p:slideViewPr>
    <p:cSldViewPr>
      <p:cViewPr varScale="1">
        <p:scale>
          <a:sx n="59" d="100"/>
          <a:sy n="59" d="100"/>
        </p:scale>
        <p:origin x="-1020" y="-798"/>
      </p:cViewPr>
      <p:guideLst>
        <p:guide orient="horz" pos="2160"/>
        <p:guide pos="2880"/>
      </p:guideLst>
    </p:cSldViewPr>
  </p:slideViewPr>
  <p:outlineViewPr>
    <p:cViewPr>
      <p:scale>
        <a:sx n="33" d="100"/>
        <a:sy n="33" d="100"/>
      </p:scale>
      <p:origin x="0" y="268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8A6B6BF-EF09-4F21-B287-3CBC4488E006}" type="datetimeFigureOut">
              <a:rPr lang="pl-PL" smtClean="0"/>
              <a:pPr/>
              <a:t>2017-03-18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BDD94B1-3D3C-4FC8-B655-9AC320EF8C4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6B6BF-EF09-4F21-B287-3CBC4488E006}" type="datetimeFigureOut">
              <a:rPr lang="pl-PL" smtClean="0"/>
              <a:pPr/>
              <a:t>2017-03-18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D94B1-3D3C-4FC8-B655-9AC320EF8C4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628801"/>
            <a:ext cx="7772400" cy="1971650"/>
          </a:xfrm>
        </p:spPr>
        <p:txBody>
          <a:bodyPr>
            <a:normAutofit fontScale="90000"/>
          </a:bodyPr>
          <a:lstStyle/>
          <a:p>
            <a:r>
              <a:rPr lang="pl-PL" b="1" i="1" dirty="0" smtClean="0"/>
              <a:t>Ze szkolnej ławki w świat …</a:t>
            </a:r>
            <a:br>
              <a:rPr lang="pl-PL" b="1" i="1" dirty="0" smtClean="0"/>
            </a:br>
            <a:r>
              <a:rPr lang="pl-PL" b="1" i="1" dirty="0" smtClean="0"/>
              <a:t>Od kultury nauczania do kultury uczenia się</a:t>
            </a:r>
            <a:endParaRPr lang="pl-PL" b="1" i="1" dirty="0"/>
          </a:p>
        </p:txBody>
      </p:sp>
      <p:sp>
        <p:nvSpPr>
          <p:cNvPr id="3" name="Podtytuł 2"/>
          <p:cNvSpPr>
            <a:spLocks noGrp="1"/>
          </p:cNvSpPr>
          <p:nvPr>
            <p:ph type="subTitle" idx="1"/>
          </p:nvPr>
        </p:nvSpPr>
        <p:spPr>
          <a:xfrm>
            <a:off x="4572000" y="4653136"/>
            <a:ext cx="4104456" cy="985664"/>
          </a:xfrm>
        </p:spPr>
        <p:txBody>
          <a:bodyPr>
            <a:normAutofit fontScale="92500" lnSpcReduction="20000"/>
          </a:bodyPr>
          <a:lstStyle/>
          <a:p>
            <a:r>
              <a:rPr lang="pl-PL" b="1" i="1" dirty="0"/>
              <a:t>d</a:t>
            </a:r>
            <a:r>
              <a:rPr lang="pl-PL" b="1" i="1" dirty="0" smtClean="0"/>
              <a:t>r Marzena Żylińska</a:t>
            </a:r>
          </a:p>
          <a:p>
            <a:r>
              <a:rPr lang="pl-PL" b="1" i="1" dirty="0" smtClean="0"/>
              <a:t>Łódź 16.03.2017</a:t>
            </a:r>
            <a:endParaRPr lang="pl-PL" b="1" i="1" dirty="0"/>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1520" y="5013176"/>
            <a:ext cx="3529591" cy="14447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96752"/>
            <a:ext cx="8229600" cy="2232248"/>
          </a:xfrm>
        </p:spPr>
        <p:txBody>
          <a:bodyPr>
            <a:normAutofit/>
          </a:bodyPr>
          <a:lstStyle/>
          <a:p>
            <a:pPr algn="l"/>
            <a:r>
              <a:rPr lang="pl-PL" b="1" i="1" dirty="0" smtClean="0"/>
              <a:t>Dzieci chcą się uczyć, a my wciąż je nauczamy.</a:t>
            </a:r>
            <a:endParaRPr lang="pl-PL" b="1" i="1" dirty="0"/>
          </a:p>
        </p:txBody>
      </p:sp>
      <p:pic>
        <p:nvPicPr>
          <p:cNvPr id="3" name="Obraz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1560" y="5013176"/>
            <a:ext cx="3096344" cy="126741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dirty="0" smtClean="0"/>
              <a:t>Jakie zadania są dla uczniów najtrudniejsze?</a:t>
            </a:r>
            <a:endParaRPr lang="pl-PL" b="1" i="1" dirty="0"/>
          </a:p>
        </p:txBody>
      </p:sp>
      <p:sp>
        <p:nvSpPr>
          <p:cNvPr id="3" name="Symbol zastępczy zawartości 2"/>
          <p:cNvSpPr>
            <a:spLocks noGrp="1"/>
          </p:cNvSpPr>
          <p:nvPr>
            <p:ph idx="1"/>
          </p:nvPr>
        </p:nvSpPr>
        <p:spPr>
          <a:xfrm>
            <a:off x="611560" y="3429000"/>
            <a:ext cx="8229600" cy="2880320"/>
          </a:xfrm>
        </p:spPr>
        <p:txBody>
          <a:bodyPr>
            <a:normAutofit lnSpcReduction="10000"/>
          </a:bodyPr>
          <a:lstStyle/>
          <a:p>
            <a:r>
              <a:rPr lang="pl-PL" b="1" i="1" dirty="0" smtClean="0"/>
              <a:t>Nudne</a:t>
            </a:r>
          </a:p>
          <a:p>
            <a:r>
              <a:rPr lang="pl-PL" b="1" i="1" dirty="0" smtClean="0"/>
              <a:t>Schematyczne, banalne, oczywiste</a:t>
            </a:r>
          </a:p>
          <a:p>
            <a:r>
              <a:rPr lang="pl-PL" b="1" i="1" dirty="0" err="1" smtClean="0"/>
              <a:t>Reproduktywne</a:t>
            </a:r>
            <a:r>
              <a:rPr lang="pl-PL" b="1" i="1" dirty="0" smtClean="0"/>
              <a:t>,</a:t>
            </a:r>
          </a:p>
          <a:p>
            <a:r>
              <a:rPr lang="pl-PL" b="1" i="1" dirty="0" smtClean="0"/>
              <a:t>Wymagające pracy indywidualnej,</a:t>
            </a:r>
          </a:p>
          <a:p>
            <a:r>
              <a:rPr lang="pl-PL" b="1" i="1" dirty="0" smtClean="0"/>
              <a:t>Których jedynym celem jest unikanie błędów</a:t>
            </a:r>
            <a:endParaRPr lang="pl-PL" b="1" i="1"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28184" y="2348880"/>
            <a:ext cx="2577080" cy="105486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628800"/>
            <a:ext cx="8640960" cy="2520280"/>
          </a:xfrm>
        </p:spPr>
        <p:txBody>
          <a:bodyPr>
            <a:normAutofit/>
          </a:bodyPr>
          <a:lstStyle/>
          <a:p>
            <a:r>
              <a:rPr lang="pl-PL" sz="3600" b="1" i="1" dirty="0" smtClean="0"/>
              <a:t>Jakie zadania dają dzieciom najwięcej satysfakcji? </a:t>
            </a:r>
            <a:r>
              <a:rPr lang="pl-PL" sz="3600" b="1" i="1" smtClean="0"/>
              <a:t>Jakie umożliwiają </a:t>
            </a:r>
            <a:r>
              <a:rPr lang="pl-PL" sz="3600" b="1" i="1" dirty="0" smtClean="0"/>
              <a:t>efektywną naukę?</a:t>
            </a:r>
            <a:endParaRPr lang="pl-PL" sz="3600" b="1" i="1"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5085675"/>
            <a:ext cx="3528392" cy="144426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908720"/>
            <a:ext cx="8640960" cy="2808312"/>
          </a:xfrm>
        </p:spPr>
        <p:txBody>
          <a:bodyPr>
            <a:normAutofit/>
          </a:bodyPr>
          <a:lstStyle/>
          <a:p>
            <a:r>
              <a:rPr lang="pl-PL" sz="3800" b="1" i="1" dirty="0" smtClean="0"/>
              <a:t>Zadania trudne, złożone, wymagające autonomii, kreatywności, samodzielnego myślenia i pracy w grupie.</a:t>
            </a:r>
            <a:endParaRPr lang="pl-PL" sz="3800" b="1" i="1"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5219990"/>
            <a:ext cx="3024336" cy="123794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268760"/>
            <a:ext cx="8229600" cy="2808312"/>
          </a:xfrm>
        </p:spPr>
        <p:txBody>
          <a:bodyPr>
            <a:normAutofit/>
          </a:bodyPr>
          <a:lstStyle/>
          <a:p>
            <a:r>
              <a:rPr lang="pl-PL" sz="3800" b="1" i="1" dirty="0" smtClean="0"/>
              <a:t>Najefektywniejsze zadania to zadania, z którymi uczniowie mogą się identyfikować, w których widzą sens i które mogą zrobić „po swojemu”.</a:t>
            </a:r>
            <a:endParaRPr lang="pl-PL" sz="3800" b="1" i="1"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1520" y="5131566"/>
            <a:ext cx="3240360" cy="132636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640960" cy="6394722"/>
          </a:xfrm>
        </p:spPr>
        <p:txBody>
          <a:bodyPr>
            <a:normAutofit fontScale="90000"/>
          </a:bodyPr>
          <a:lstStyle/>
          <a:p>
            <a:pPr algn="l"/>
            <a:r>
              <a:rPr lang="pl-PL" sz="3600" i="1" dirty="0" smtClean="0"/>
              <a:t>„Wydaje mi się, że główny problem szkolnej nauki leży w tym, że dzieci w procesie uczenia się wykorzystują bardziej siły innych niż swoje własne. Nie dostają wskazówek, nie wdraża się ich do prowadzenia własnych obserwacji, własnych badań, samodzielnego zdobywania wiedzy, to raczej nauczyciel wszystko dla dzieci przygotowuje, naucza je tego, co zdobył i odkrył dzięki własnemu trudowi. A dziecko w całym tym procesie pozostaje w dużej mierze boleśnie bierne. (…)</a:t>
            </a:r>
            <a:r>
              <a:rPr lang="pl-PL" i="1" dirty="0" smtClean="0"/>
              <a:t/>
            </a:r>
            <a:br>
              <a:rPr lang="pl-PL" i="1" dirty="0" smtClean="0"/>
            </a:br>
            <a:r>
              <a:rPr lang="pl-PL" sz="3600" i="1" dirty="0" smtClean="0"/>
              <a:t>Podczas tego wiecznego przekazywania wiedzy cierpi i nauczyciel i uczeń.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179512" y="274638"/>
            <a:ext cx="8712968" cy="4594522"/>
          </a:xfrm>
        </p:spPr>
        <p:txBody>
          <a:bodyPr>
            <a:noAutofit/>
          </a:bodyPr>
          <a:lstStyle/>
          <a:p>
            <a:pPr algn="l"/>
            <a:r>
              <a:rPr lang="pl-PL" sz="3800" dirty="0" smtClean="0"/>
              <a:t/>
            </a:r>
            <a:br>
              <a:rPr lang="pl-PL" sz="3800" dirty="0" smtClean="0"/>
            </a:br>
            <a:r>
              <a:rPr lang="pl-PL" sz="3800" i="1" dirty="0" smtClean="0"/>
              <a:t>„Czereśnia, którą dziecko samo zerwie, smakuje bardziej słodko, niż ta, którą ktoś włożył mu do ust. Podobnie jest z samodzielnie poczynioną obserwacją, odkrytą prawdą i samodzielnie zdobytymi informacjami, wszystko to sprawia nam więcej radości niż to, co zostało nam przekazane przez innych.”</a:t>
            </a:r>
            <a:br>
              <a:rPr lang="pl-PL" sz="3800" i="1" dirty="0" smtClean="0"/>
            </a:br>
            <a:endParaRPr lang="pl-PL" sz="3800" i="1" dirty="0"/>
          </a:p>
        </p:txBody>
      </p:sp>
      <p:pic>
        <p:nvPicPr>
          <p:cNvPr id="5" name="Obraz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868144" y="5157192"/>
            <a:ext cx="3025536" cy="123843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51920" y="548680"/>
            <a:ext cx="5040560" cy="1656185"/>
          </a:xfrm>
        </p:spPr>
        <p:txBody>
          <a:bodyPr>
            <a:normAutofit fontScale="90000"/>
          </a:bodyPr>
          <a:lstStyle/>
          <a:p>
            <a:r>
              <a:rPr lang="pl-PL" b="1" i="1" dirty="0" smtClean="0"/>
              <a:t>Maria Montessori: Pomóż mi zrobić to samemu!</a:t>
            </a:r>
            <a:endParaRPr lang="pl-PL" b="1" i="1" dirty="0"/>
          </a:p>
        </p:txBody>
      </p:sp>
      <p:sp>
        <p:nvSpPr>
          <p:cNvPr id="3" name="Podtytuł 2"/>
          <p:cNvSpPr>
            <a:spLocks noGrp="1"/>
          </p:cNvSpPr>
          <p:nvPr>
            <p:ph type="subTitle" idx="1"/>
          </p:nvPr>
        </p:nvSpPr>
        <p:spPr>
          <a:xfrm>
            <a:off x="251520" y="3212976"/>
            <a:ext cx="8640960" cy="3456384"/>
          </a:xfrm>
        </p:spPr>
        <p:txBody>
          <a:bodyPr>
            <a:noAutofit/>
          </a:bodyPr>
          <a:lstStyle/>
          <a:p>
            <a:pPr algn="l"/>
            <a:r>
              <a:rPr lang="pl-PL" sz="2400" b="1" i="1" dirty="0" smtClean="0"/>
              <a:t>Manfred </a:t>
            </a:r>
            <a:r>
              <a:rPr lang="pl-PL" sz="2400" b="1" i="1" dirty="0" err="1" smtClean="0"/>
              <a:t>Spitzer</a:t>
            </a:r>
            <a:r>
              <a:rPr lang="pl-PL" sz="2400" b="1" i="1" dirty="0" smtClean="0"/>
              <a:t>: </a:t>
            </a:r>
            <a:r>
              <a:rPr lang="pl-PL" sz="2400" i="1" dirty="0" smtClean="0"/>
              <a:t>Człowiek uczy się wtedy, gdy jest aktywny. Wszystko, co blokuje aktywność uczniów, blokuje proces uczenia się.</a:t>
            </a:r>
          </a:p>
          <a:p>
            <a:pPr algn="l"/>
            <a:endParaRPr lang="pl-PL" sz="2400" i="1" dirty="0" smtClean="0"/>
          </a:p>
          <a:p>
            <a:pPr algn="l"/>
            <a:r>
              <a:rPr lang="pl-PL" sz="2400" b="1" i="1" dirty="0" err="1" smtClean="0"/>
              <a:t>Gerlad</a:t>
            </a:r>
            <a:r>
              <a:rPr lang="pl-PL" sz="2400" b="1" i="1" dirty="0" smtClean="0"/>
              <a:t> H</a:t>
            </a:r>
            <a:r>
              <a:rPr lang="de-DE" sz="2400" b="1" i="1" dirty="0" err="1" smtClean="0"/>
              <a:t>üther</a:t>
            </a:r>
            <a:r>
              <a:rPr lang="de-DE" sz="2400" b="1" i="1" dirty="0" smtClean="0"/>
              <a:t>: </a:t>
            </a:r>
            <a:r>
              <a:rPr lang="pl-PL" sz="2400" i="1" dirty="0" smtClean="0"/>
              <a:t>Nasze mózgi nie zostały stworzone do reprodukowania wiedzy, ale do przetwarzania informacji i wyciągania z nich ogólnych reguł. Gdy mogą uczyć się w sposób aktywny, pracują z dużą efektywnością, a nauka sprawia radość uczącym się jednostkom.</a:t>
            </a:r>
            <a:endParaRPr lang="pl-PL" sz="2400" i="1" dirty="0"/>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332656"/>
            <a:ext cx="3025536" cy="123843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268760"/>
            <a:ext cx="8229600" cy="2160240"/>
          </a:xfrm>
        </p:spPr>
        <p:txBody>
          <a:bodyPr/>
          <a:lstStyle/>
          <a:p>
            <a:r>
              <a:rPr lang="pl-PL" b="1" i="1" dirty="0" smtClean="0"/>
              <a:t>Dzieci chcą się uczyć, a my wciąż je nauczamy.</a:t>
            </a:r>
            <a:endParaRPr lang="pl-PL" b="1" i="1" dirty="0"/>
          </a:p>
        </p:txBody>
      </p:sp>
      <p:pic>
        <p:nvPicPr>
          <p:cNvPr id="3" name="Obraz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9552" y="5229200"/>
            <a:ext cx="3025536" cy="123843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41802"/>
            <a:ext cx="778720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3600" b="1" i="1" u="none" strike="noStrike" cap="none" normalizeH="0" baseline="0" dirty="0" smtClean="0">
                <a:ln>
                  <a:noFill/>
                </a:ln>
                <a:solidFill>
                  <a:srgbClr val="32373C"/>
                </a:solidFill>
                <a:effectLst/>
                <a:latin typeface="Arial" pitchFamily="34" charset="0"/>
                <a:ea typeface="Calibri" pitchFamily="34" charset="0"/>
                <a:cs typeface="Arial" pitchFamily="34" charset="0"/>
              </a:rPr>
              <a:t>Nauczmy dzieci, że mogą realizować swoje marzenia. W przeciwnym razie w przyszłości ktoś zatrudni je do realizacji swoich.</a:t>
            </a:r>
            <a:r>
              <a:rPr kumimoji="0" lang="pl-PL" sz="3600" b="1" i="1" u="none" strike="noStrike" cap="none" normalizeH="0" dirty="0" smtClean="0">
                <a:ln>
                  <a:noFill/>
                </a:ln>
                <a:solidFill>
                  <a:srgbClr val="32373C"/>
                </a:solidFill>
                <a:effectLst/>
                <a:latin typeface="Arial" pitchFamily="34" charset="0"/>
                <a:ea typeface="Calibri" pitchFamily="34" charset="0"/>
                <a:cs typeface="Arial" pitchFamily="34" charset="0"/>
              </a:rPr>
              <a:t> </a:t>
            </a:r>
            <a:r>
              <a:rPr kumimoji="0" lang="pl-PL" sz="3600" b="1" i="1" u="none" strike="noStrike" cap="none" normalizeH="0" baseline="0" dirty="0" smtClean="0">
                <a:ln>
                  <a:noFill/>
                </a:ln>
                <a:solidFill>
                  <a:srgbClr val="32373C"/>
                </a:solidFill>
                <a:effectLst/>
                <a:latin typeface="Arial" pitchFamily="34" charset="0"/>
                <a:ea typeface="Calibri" pitchFamily="34" charset="0"/>
                <a:cs typeface="Arial" pitchFamily="34" charset="0"/>
              </a:rPr>
              <a:t>Pomyślmy o tym, zanim zaczniemy je karać za to, że chcą coś zrobić</a:t>
            </a:r>
            <a:r>
              <a:rPr lang="pl-PL" sz="3600" b="1" i="1" dirty="0" smtClean="0">
                <a:solidFill>
                  <a:srgbClr val="32373C"/>
                </a:solidFill>
                <a:latin typeface="Arial" pitchFamily="34" charset="0"/>
                <a:ea typeface="Calibri" pitchFamily="34" charset="0"/>
                <a:cs typeface="Arial" pitchFamily="34" charset="0"/>
              </a:rPr>
              <a:t> </a:t>
            </a:r>
            <a:r>
              <a:rPr kumimoji="0" lang="pl-PL" sz="3600" b="1" i="1" u="none" strike="noStrike" cap="none" normalizeH="0" baseline="0" dirty="0" smtClean="0">
                <a:ln>
                  <a:noFill/>
                </a:ln>
                <a:solidFill>
                  <a:srgbClr val="32373C"/>
                </a:solidFill>
                <a:effectLst/>
                <a:latin typeface="Arial" pitchFamily="34" charset="0"/>
                <a:ea typeface="Calibri" pitchFamily="34" charset="0"/>
                <a:cs typeface="Arial" pitchFamily="34" charset="0"/>
              </a:rPr>
              <a:t>po swojemu.</a:t>
            </a:r>
            <a:endParaRPr kumimoji="0" lang="pl-PL" sz="3600" b="1" i="1" u="none" strike="noStrike" cap="none" normalizeH="0" baseline="0" dirty="0" smtClean="0">
              <a:ln>
                <a:noFill/>
              </a:ln>
              <a:solidFill>
                <a:schemeClr val="tx1"/>
              </a:solidFill>
              <a:effectLst/>
              <a:latin typeface="Arial" pitchFamily="34" charset="0"/>
              <a:cs typeface="Arial" pitchFamily="34" charset="0"/>
            </a:endParaRPr>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220072" y="5137418"/>
            <a:ext cx="3601600" cy="14742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4000" b="1" i="1" dirty="0" smtClean="0"/>
              <a:t>„Tego, co widzi się zawsze, nie widzi się nigdy”. </a:t>
            </a:r>
            <a:endParaRPr lang="pl-PL" sz="4000" b="1" i="1" dirty="0"/>
          </a:p>
        </p:txBody>
      </p:sp>
      <p:sp>
        <p:nvSpPr>
          <p:cNvPr id="5" name="Podtytuł 4"/>
          <p:cNvSpPr>
            <a:spLocks noGrp="1"/>
          </p:cNvSpPr>
          <p:nvPr>
            <p:ph type="subTitle" idx="1"/>
          </p:nvPr>
        </p:nvSpPr>
        <p:spPr>
          <a:xfrm>
            <a:off x="5076056" y="4221088"/>
            <a:ext cx="3672408" cy="648072"/>
          </a:xfrm>
        </p:spPr>
        <p:txBody>
          <a:bodyPr/>
          <a:lstStyle/>
          <a:p>
            <a:r>
              <a:rPr lang="pl-PL" b="1" i="1" dirty="0" smtClean="0"/>
              <a:t>Karl </a:t>
            </a:r>
            <a:r>
              <a:rPr lang="pl-PL" b="1" i="1" dirty="0" err="1" smtClean="0"/>
              <a:t>Ove</a:t>
            </a:r>
            <a:r>
              <a:rPr lang="pl-PL" b="1" i="1" dirty="0" smtClean="0"/>
              <a:t> </a:t>
            </a:r>
            <a:r>
              <a:rPr lang="pl-PL" b="1" i="1" dirty="0" err="1" smtClean="0"/>
              <a:t>Knausgård</a:t>
            </a:r>
            <a:endParaRPr lang="pl-PL" dirty="0"/>
          </a:p>
        </p:txBody>
      </p:sp>
      <p:pic>
        <p:nvPicPr>
          <p:cNvPr id="7" name="Picture 3"/>
          <p:cNvPicPr>
            <a:picLocks noChangeAspect="1" noChangeArrowheads="1"/>
          </p:cNvPicPr>
          <p:nvPr/>
        </p:nvPicPr>
        <p:blipFill>
          <a:blip r:embed="rId2" cstate="print"/>
          <a:srcRect/>
          <a:stretch>
            <a:fillRect/>
          </a:stretch>
        </p:blipFill>
        <p:spPr bwMode="auto">
          <a:xfrm>
            <a:off x="-7093296" y="-12916815"/>
            <a:ext cx="2622662" cy="3456384"/>
          </a:xfrm>
          <a:prstGeom prst="rect">
            <a:avLst/>
          </a:prstGeom>
          <a:noFill/>
          <a:ln w="9525">
            <a:noFill/>
            <a:miter lim="800000"/>
            <a:headEnd/>
            <a:tailEnd/>
          </a:ln>
          <a:effectLst/>
        </p:spPr>
      </p:pic>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0" y="5013176"/>
            <a:ext cx="3529591" cy="144475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636912"/>
            <a:ext cx="8496944" cy="2232248"/>
          </a:xfrm>
        </p:spPr>
        <p:txBody>
          <a:bodyPr>
            <a:normAutofit/>
          </a:bodyPr>
          <a:lstStyle/>
          <a:p>
            <a:r>
              <a:rPr lang="pl-PL" sz="3600" b="1" i="1" dirty="0" smtClean="0"/>
              <a:t>Jak zorganizować edukację, by każde dziecko mogło rozwinąć swój potencjał?</a:t>
            </a:r>
            <a:endParaRPr lang="pl-PL" sz="3600" b="1" i="1" dirty="0"/>
          </a:p>
        </p:txBody>
      </p:sp>
      <p:sp>
        <p:nvSpPr>
          <p:cNvPr id="3" name="Podtytuł 2"/>
          <p:cNvSpPr>
            <a:spLocks noGrp="1"/>
          </p:cNvSpPr>
          <p:nvPr>
            <p:ph type="subTitle" idx="1"/>
          </p:nvPr>
        </p:nvSpPr>
        <p:spPr>
          <a:xfrm>
            <a:off x="1371600" y="5589240"/>
            <a:ext cx="6400800" cy="792088"/>
          </a:xfrm>
        </p:spPr>
        <p:txBody>
          <a:bodyPr/>
          <a:lstStyle/>
          <a:p>
            <a:r>
              <a:rPr lang="pl-PL" b="1" i="1" dirty="0" smtClean="0"/>
              <a:t>Każde dziecko jest inne.</a:t>
            </a:r>
            <a:endParaRPr lang="pl-PL" b="1" i="1" dirty="0"/>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7544" y="548680"/>
            <a:ext cx="3529591" cy="14447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276872"/>
            <a:ext cx="8062664" cy="2232247"/>
          </a:xfrm>
        </p:spPr>
        <p:txBody>
          <a:bodyPr>
            <a:normAutofit fontScale="90000"/>
          </a:bodyPr>
          <a:lstStyle/>
          <a:p>
            <a:r>
              <a:rPr lang="pl-PL" b="1" i="1" dirty="0" smtClean="0">
                <a:solidFill>
                  <a:schemeClr val="tx1">
                    <a:lumMod val="75000"/>
                    <a:lumOff val="25000"/>
                  </a:schemeClr>
                </a:solidFill>
              </a:rPr>
              <a:t>Dlaczego nie potrafimy dostrzec, że nasze szkoły nie służą dzieciom, a dorosłym?</a:t>
            </a:r>
            <a:br>
              <a:rPr lang="pl-PL" b="1" i="1" dirty="0" smtClean="0">
                <a:solidFill>
                  <a:schemeClr val="tx1">
                    <a:lumMod val="75000"/>
                    <a:lumOff val="25000"/>
                  </a:schemeClr>
                </a:solidFill>
              </a:rPr>
            </a:br>
            <a:endParaRPr lang="pl-PL" dirty="0"/>
          </a:p>
        </p:txBody>
      </p:sp>
      <p:sp>
        <p:nvSpPr>
          <p:cNvPr id="3" name="Podtytuł 2"/>
          <p:cNvSpPr>
            <a:spLocks noGrp="1"/>
          </p:cNvSpPr>
          <p:nvPr>
            <p:ph type="subTitle" idx="1"/>
          </p:nvPr>
        </p:nvSpPr>
        <p:spPr>
          <a:xfrm>
            <a:off x="251520" y="5013176"/>
            <a:ext cx="8496944" cy="1440160"/>
          </a:xfrm>
        </p:spPr>
        <p:txBody>
          <a:bodyPr>
            <a:normAutofit fontScale="92500" lnSpcReduction="10000"/>
          </a:bodyPr>
          <a:lstStyle/>
          <a:p>
            <a:r>
              <a:rPr lang="pl-PL" b="1" i="1" dirty="0" smtClean="0"/>
              <a:t>Jak wyglądały szkoły, do których chodzili nasi pradziadkowie, a jak wyglądają szkoły, do których chodzą nasze dzieci?</a:t>
            </a:r>
            <a:endParaRPr lang="pl-PL" b="1" i="1" dirty="0"/>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332656"/>
            <a:ext cx="3529591" cy="14447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i="1" dirty="0" smtClean="0"/>
              <a:t>Jakich kompetencji szukają dziś pracodawcy?</a:t>
            </a:r>
            <a:endParaRPr lang="pl-PL" sz="3600" b="1" i="1" dirty="0"/>
          </a:p>
        </p:txBody>
      </p:sp>
      <p:sp>
        <p:nvSpPr>
          <p:cNvPr id="3" name="Symbol zastępczy zawartości 2"/>
          <p:cNvSpPr>
            <a:spLocks noGrp="1"/>
          </p:cNvSpPr>
          <p:nvPr>
            <p:ph idx="1"/>
          </p:nvPr>
        </p:nvSpPr>
        <p:spPr>
          <a:xfrm>
            <a:off x="457200" y="1988839"/>
            <a:ext cx="7067128" cy="3744417"/>
          </a:xfrm>
        </p:spPr>
        <p:txBody>
          <a:bodyPr>
            <a:normAutofit lnSpcReduction="10000"/>
          </a:bodyPr>
          <a:lstStyle/>
          <a:p>
            <a:r>
              <a:rPr lang="pl-PL" i="1" dirty="0" smtClean="0"/>
              <a:t>Kreatywność</a:t>
            </a:r>
          </a:p>
          <a:p>
            <a:r>
              <a:rPr lang="pl-PL" i="1" dirty="0" smtClean="0"/>
              <a:t>Innowacyjne myślenie</a:t>
            </a:r>
          </a:p>
          <a:p>
            <a:r>
              <a:rPr lang="pl-PL" i="1" dirty="0"/>
              <a:t>S</a:t>
            </a:r>
            <a:r>
              <a:rPr lang="pl-PL" i="1" dirty="0" smtClean="0"/>
              <a:t>amodzielność</a:t>
            </a:r>
          </a:p>
          <a:p>
            <a:r>
              <a:rPr lang="pl-PL" i="1" dirty="0" smtClean="0"/>
              <a:t>Umiejętność pracy w zespole</a:t>
            </a:r>
          </a:p>
          <a:p>
            <a:r>
              <a:rPr lang="pl-PL" i="1" dirty="0" smtClean="0"/>
              <a:t>Umiejętność rozwiązywania problemów</a:t>
            </a:r>
          </a:p>
          <a:p>
            <a:r>
              <a:rPr lang="pl-PL" i="1" dirty="0" smtClean="0"/>
              <a:t>Zarządzanie ryzykiem</a:t>
            </a:r>
          </a:p>
          <a:p>
            <a:pPr>
              <a:buNone/>
            </a:pPr>
            <a:endParaRPr lang="pl-PL" i="1" dirty="0" smtClean="0"/>
          </a:p>
          <a:p>
            <a:endParaRPr lang="pl-PL" dirty="0" smtClean="0"/>
          </a:p>
          <a:p>
            <a:endParaRPr lang="pl-PL" dirty="0" smtClean="0"/>
          </a:p>
          <a:p>
            <a:endParaRPr lang="pl-PL" dirty="0"/>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71671" y="5517232"/>
            <a:ext cx="2650000" cy="108471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endParaRPr lang="pl-PL" dirty="0"/>
          </a:p>
        </p:txBody>
      </p:sp>
      <p:sp>
        <p:nvSpPr>
          <p:cNvPr id="3" name="Symbol zastępczy zawartości 2"/>
          <p:cNvSpPr>
            <a:spLocks noGrp="1"/>
          </p:cNvSpPr>
          <p:nvPr>
            <p:ph idx="1"/>
          </p:nvPr>
        </p:nvSpPr>
        <p:spPr>
          <a:xfrm>
            <a:off x="457200" y="1268760"/>
            <a:ext cx="8229600" cy="4857403"/>
          </a:xfrm>
        </p:spPr>
        <p:txBody>
          <a:bodyPr>
            <a:normAutofit/>
          </a:bodyPr>
          <a:lstStyle/>
          <a:p>
            <a:r>
              <a:rPr lang="pl-PL" i="1" dirty="0" smtClean="0"/>
              <a:t>Kompetencje emocjonalne, wytrzymałość psychiczna, radzenie sobie z porażkami, z trudnymi sytuacjami</a:t>
            </a:r>
          </a:p>
          <a:p>
            <a:r>
              <a:rPr lang="pl-PL" i="1" dirty="0" smtClean="0"/>
              <a:t>Umiejętność szukania konsensusu</a:t>
            </a:r>
          </a:p>
          <a:p>
            <a:r>
              <a:rPr lang="pl-PL" i="1" dirty="0" smtClean="0"/>
              <a:t>Kompetencja medialna (umiejętność wyszukiwania, selekcji, przetwarzania informacji i tworzenia z nich nowej jakości)</a:t>
            </a:r>
          </a:p>
          <a:p>
            <a:r>
              <a:rPr lang="pl-PL" i="1" dirty="0" smtClean="0"/>
              <a:t>Umiejętność występowania przed słuchaczami i prezentowana własnych dokonań</a:t>
            </a:r>
            <a:endParaRPr lang="pl-PL"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996952"/>
            <a:ext cx="8229600" cy="2592288"/>
          </a:xfrm>
        </p:spPr>
        <p:txBody>
          <a:bodyPr>
            <a:normAutofit/>
          </a:bodyPr>
          <a:lstStyle/>
          <a:p>
            <a:r>
              <a:rPr lang="pl-PL" b="1" i="1" dirty="0" smtClean="0"/>
              <a:t>Czy miękkie kompetencje są „miękkie”?</a:t>
            </a:r>
            <a:endParaRPr lang="pl-PL" b="1" i="1" dirty="0"/>
          </a:p>
        </p:txBody>
      </p:sp>
      <p:pic>
        <p:nvPicPr>
          <p:cNvPr id="4" name="Obraz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332656"/>
            <a:ext cx="3529591" cy="144475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836712"/>
            <a:ext cx="8640960" cy="2448272"/>
          </a:xfrm>
        </p:spPr>
        <p:txBody>
          <a:bodyPr>
            <a:normAutofit fontScale="90000"/>
          </a:bodyPr>
          <a:lstStyle/>
          <a:p>
            <a:pPr algn="l"/>
            <a:r>
              <a:rPr lang="pl-PL" b="1" i="1" dirty="0" smtClean="0"/>
              <a:t>Uczniowie jako bierni słuchacze czy jako aktywni twórcy, eksperymentatorzy, odkrywcy, badacze?</a:t>
            </a:r>
            <a:endParaRPr lang="pl-PL" b="1" i="1"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95936" y="4797152"/>
            <a:ext cx="4233264" cy="173278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8219256" cy="3168352"/>
          </a:xfrm>
        </p:spPr>
        <p:txBody>
          <a:bodyPr>
            <a:normAutofit fontScale="90000"/>
          </a:bodyPr>
          <a:lstStyle/>
          <a:p>
            <a:r>
              <a:rPr lang="pl-PL" b="1" i="1" dirty="0" smtClean="0"/>
              <a:t>Podejście do autonomii uczniów jako podstawowe kryterium</a:t>
            </a:r>
            <a:br>
              <a:rPr lang="pl-PL" b="1" i="1" dirty="0" smtClean="0"/>
            </a:br>
            <a:r>
              <a:rPr lang="pl-PL" b="1" i="1" dirty="0" err="1" smtClean="0">
                <a:sym typeface="Wingdings" pitchFamily="2" charset="2"/>
              </a:rPr>
              <a:t></a:t>
            </a:r>
            <a:r>
              <a:rPr lang="pl-PL" b="1" i="1" smtClean="0">
                <a:sym typeface="Wingdings" pitchFamily="2" charset="2"/>
              </a:rPr>
              <a:t/>
            </a:r>
            <a:br>
              <a:rPr lang="pl-PL" b="1" i="1" smtClean="0">
                <a:sym typeface="Wingdings" pitchFamily="2" charset="2"/>
              </a:rPr>
            </a:br>
            <a:r>
              <a:rPr lang="pl-PL" b="1" i="1" smtClean="0">
                <a:sym typeface="Wingdings" pitchFamily="2" charset="2"/>
              </a:rPr>
              <a:t>uczeń </a:t>
            </a:r>
            <a:r>
              <a:rPr lang="pl-PL" b="1" i="1" dirty="0" smtClean="0">
                <a:sym typeface="Wingdings" pitchFamily="2" charset="2"/>
              </a:rPr>
              <a:t>jako przedmiot nauczania czy podmiot </a:t>
            </a:r>
            <a:endParaRPr lang="pl-PL" b="1" i="1" dirty="0"/>
          </a:p>
        </p:txBody>
      </p:sp>
      <p:pic>
        <p:nvPicPr>
          <p:cNvPr id="3" name="Obraz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1560" y="5013176"/>
            <a:ext cx="3096344" cy="1267416"/>
          </a:xfrm>
          <a:prstGeom prst="rect">
            <a:avLst/>
          </a:prstGeom>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469</Words>
  <Application>Microsoft Office PowerPoint</Application>
  <PresentationFormat>Pokaz na ekranie (4:3)</PresentationFormat>
  <Paragraphs>43</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Ze szkolnej ławki w świat … Od kultury nauczania do kultury uczenia się</vt:lpstr>
      <vt:lpstr>„Tego, co widzi się zawsze, nie widzi się nigdy”. </vt:lpstr>
      <vt:lpstr>Jak zorganizować edukację, by każde dziecko mogło rozwinąć swój potencjał?</vt:lpstr>
      <vt:lpstr>Dlaczego nie potrafimy dostrzec, że nasze szkoły nie służą dzieciom, a dorosłym? </vt:lpstr>
      <vt:lpstr>Jakich kompetencji szukają dziś pracodawcy?</vt:lpstr>
      <vt:lpstr>Slajd 6</vt:lpstr>
      <vt:lpstr>Czy miękkie kompetencje są „miękkie”?</vt:lpstr>
      <vt:lpstr>Uczniowie jako bierni słuchacze czy jako aktywni twórcy, eksperymentatorzy, odkrywcy, badacze?</vt:lpstr>
      <vt:lpstr>Podejście do autonomii uczniów jako podstawowe kryterium  uczeń jako przedmiot nauczania czy podmiot </vt:lpstr>
      <vt:lpstr>Dzieci chcą się uczyć, a my wciąż je nauczamy.</vt:lpstr>
      <vt:lpstr>Jakie zadania są dla uczniów najtrudniejsze?</vt:lpstr>
      <vt:lpstr>Jakie zadania dają dzieciom najwięcej satysfakcji? Jakie umożliwiają efektywną naukę?</vt:lpstr>
      <vt:lpstr>Zadania trudne, złożone, wymagające autonomii, kreatywności, samodzielnego myślenia i pracy w grupie.</vt:lpstr>
      <vt:lpstr>Najefektywniejsze zadania to zadania, z którymi uczniowie mogą się identyfikować, w których widzą sens i które mogą zrobić „po swojemu”.</vt:lpstr>
      <vt:lpstr>„Wydaje mi się, że główny problem szkolnej nauki leży w tym, że dzieci w procesie uczenia się wykorzystują bardziej siły innych niż swoje własne. Nie dostają wskazówek, nie wdraża się ich do prowadzenia własnych obserwacji, własnych badań, samodzielnego zdobywania wiedzy, to raczej nauczyciel wszystko dla dzieci przygotowuje, naucza je tego, co zdobył i odkrył dzięki własnemu trudowi. A dziecko w całym tym procesie pozostaje w dużej mierze boleśnie bierne. (…) Podczas tego wiecznego przekazywania wiedzy cierpi i nauczyciel i uczeń. (…)</vt:lpstr>
      <vt:lpstr> „Czereśnia, którą dziecko samo zerwie, smakuje bardziej słodko, niż ta, którą ktoś włożył mu do ust. Podobnie jest z samodzielnie poczynioną obserwacją, odkrytą prawdą i samodzielnie zdobytymi informacjami, wszystko to sprawia nam więcej radości niż to, co zostało nam przekazane przez innych.” </vt:lpstr>
      <vt:lpstr>Maria Montessori: Pomóż mi zrobić to samemu!</vt:lpstr>
      <vt:lpstr>Dzieci chcą się uczyć, a my wciąż je nauczamy.</vt:lpstr>
      <vt:lpstr>Nauczmy dzieci, że mogą realizować swoje marzenia. W przeciwnym razie w przyszłości ktoś zatrudni je do realizacji swoich. Pomyślmy o tym, zanim zaczniemy je karać za to, że chcą coś zrobić po swojemu.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 szkolnej ławki w świat … Od kultury nauczania do kultury uczenia się</dc:title>
  <dc:creator>root</dc:creator>
  <cp:lastModifiedBy>Użytkownik</cp:lastModifiedBy>
  <cp:revision>135</cp:revision>
  <dcterms:created xsi:type="dcterms:W3CDTF">2017-03-11T09:50:33Z</dcterms:created>
  <dcterms:modified xsi:type="dcterms:W3CDTF">2017-03-18T08:43:19Z</dcterms:modified>
</cp:coreProperties>
</file>