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6" r:id="rId6"/>
    <p:sldId id="267" r:id="rId7"/>
    <p:sldId id="268" r:id="rId8"/>
    <p:sldId id="262" r:id="rId9"/>
    <p:sldId id="259" r:id="rId10"/>
    <p:sldId id="261" r:id="rId11"/>
    <p:sldId id="265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4100-A0BE-4B54-BBF8-5F87139F375F}" type="datetimeFigureOut">
              <a:rPr lang="pl-PL" smtClean="0"/>
              <a:pPr/>
              <a:t>2016-06-11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B9C0-673D-4FDF-B318-07466EFC38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4100-A0BE-4B54-BBF8-5F87139F375F}" type="datetimeFigureOut">
              <a:rPr lang="pl-PL" smtClean="0"/>
              <a:pPr/>
              <a:t>2016-06-11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B9C0-673D-4FDF-B318-07466EFC38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4100-A0BE-4B54-BBF8-5F87139F375F}" type="datetimeFigureOut">
              <a:rPr lang="pl-PL" smtClean="0"/>
              <a:pPr/>
              <a:t>2016-06-11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B9C0-673D-4FDF-B318-07466EFC38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4100-A0BE-4B54-BBF8-5F87139F375F}" type="datetimeFigureOut">
              <a:rPr lang="pl-PL" smtClean="0"/>
              <a:pPr/>
              <a:t>2016-06-11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B9C0-673D-4FDF-B318-07466EFC38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4100-A0BE-4B54-BBF8-5F87139F375F}" type="datetimeFigureOut">
              <a:rPr lang="pl-PL" smtClean="0"/>
              <a:pPr/>
              <a:t>2016-06-11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B9C0-673D-4FDF-B318-07466EFC38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4100-A0BE-4B54-BBF8-5F87139F375F}" type="datetimeFigureOut">
              <a:rPr lang="pl-PL" smtClean="0"/>
              <a:pPr/>
              <a:t>2016-06-11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B9C0-673D-4FDF-B318-07466EFC38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4100-A0BE-4B54-BBF8-5F87139F375F}" type="datetimeFigureOut">
              <a:rPr lang="pl-PL" smtClean="0"/>
              <a:pPr/>
              <a:t>2016-06-11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B9C0-673D-4FDF-B318-07466EFC38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4100-A0BE-4B54-BBF8-5F87139F375F}" type="datetimeFigureOut">
              <a:rPr lang="pl-PL" smtClean="0"/>
              <a:pPr/>
              <a:t>2016-06-11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B9C0-673D-4FDF-B318-07466EFC38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4100-A0BE-4B54-BBF8-5F87139F375F}" type="datetimeFigureOut">
              <a:rPr lang="pl-PL" smtClean="0"/>
              <a:pPr/>
              <a:t>2016-06-11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B9C0-673D-4FDF-B318-07466EFC38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4100-A0BE-4B54-BBF8-5F87139F375F}" type="datetimeFigureOut">
              <a:rPr lang="pl-PL" smtClean="0"/>
              <a:pPr/>
              <a:t>2016-06-11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B9C0-673D-4FDF-B318-07466EFC38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4100-A0BE-4B54-BBF8-5F87139F375F}" type="datetimeFigureOut">
              <a:rPr lang="pl-PL" smtClean="0"/>
              <a:pPr/>
              <a:t>2016-06-11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B9C0-673D-4FDF-B318-07466EFC38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A4100-A0BE-4B54-BBF8-5F87139F375F}" type="datetimeFigureOut">
              <a:rPr lang="pl-PL" smtClean="0"/>
              <a:pPr/>
              <a:t>2016-06-11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9B9C0-673D-4FDF-B318-07466EFC380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-arn2-1.xx.fbcdn.net/v/t1.0-9/1509103_530153843833015_4951613053631837517_n.jpg?oh=fab43456321ee151c343cc1719e7400e&amp;oe=580DE8B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2803"/>
            <a:ext cx="6815196" cy="6815197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0" y="500042"/>
            <a:ext cx="4991623" cy="13234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Programowanie</a:t>
            </a:r>
            <a:br>
              <a:rPr lang="pl-PL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pl-PL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 Szkole </a:t>
            </a:r>
            <a:r>
              <a:rPr lang="pl-PL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</a:t>
            </a:r>
            <a:r>
              <a:rPr lang="pl-PL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odstawowej</a:t>
            </a:r>
            <a:endParaRPr lang="pl-PL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000628" y="2857496"/>
            <a:ext cx="3823877" cy="175432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Katarzyna </a:t>
            </a:r>
          </a:p>
          <a:p>
            <a:pPr algn="ctr"/>
            <a:r>
              <a:rPr lang="pl-P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Paliwoda</a:t>
            </a:r>
            <a:endParaRPr lang="pl-P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000628" y="4572008"/>
            <a:ext cx="3913700" cy="193899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Dyrektor Szkoły Podstawowej </a:t>
            </a:r>
            <a:br>
              <a:rPr lang="pl-PL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l-PL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ABiS w Łodzi</a:t>
            </a:r>
            <a:br>
              <a:rPr lang="pl-PL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l-PL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oraz</a:t>
            </a:r>
            <a:br>
              <a:rPr lang="pl-PL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l-PL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Konsultant ds. informatyki </a:t>
            </a:r>
            <a:br>
              <a:rPr lang="pl-PL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l-PL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WODN w Łodzi</a:t>
            </a:r>
            <a:endParaRPr lang="pl-PL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Partnerstwo i patronaty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17859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>
                <a:solidFill>
                  <a:schemeClr val="bg1"/>
                </a:solidFill>
              </a:rPr>
              <a:t>   </a:t>
            </a:r>
            <a:r>
              <a:rPr lang="pl-PL" sz="2600" dirty="0" smtClean="0">
                <a:solidFill>
                  <a:schemeClr val="bg1"/>
                </a:solidFill>
              </a:rPr>
              <a:t>Aby wzmocnić sprzętowo placówkę oświatową wdrażającą podstawy programowania - konieczne jest nawiązanie współpracy  z Firmami – programowo, merytorycznie, sprzętowo.</a:t>
            </a:r>
            <a:endParaRPr lang="pl-PL" sz="2600" dirty="0">
              <a:solidFill>
                <a:schemeClr val="bg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928662" y="3357562"/>
            <a:ext cx="740863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Przykład dobrej praktyki</a:t>
            </a:r>
          </a:p>
          <a:p>
            <a:pPr algn="ctr"/>
            <a:r>
              <a:rPr lang="pl-PL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Szkoła Podstawowa ABiS</a:t>
            </a:r>
            <a:endParaRPr lang="pl-P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00034" y="5572140"/>
            <a:ext cx="8429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Partnerstwo Cortland / partnerstwo Synapia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Autofit/>
          </a:bodyPr>
          <a:lstStyle/>
          <a:p>
            <a:r>
              <a:rPr lang="pl-PL" sz="4000" dirty="0" smtClean="0">
                <a:solidFill>
                  <a:schemeClr val="bg1"/>
                </a:solidFill>
              </a:rPr>
              <a:t>Zapisy na szkolenia, warsztaty </a:t>
            </a:r>
            <a:br>
              <a:rPr lang="pl-PL" sz="4000" dirty="0" smtClean="0">
                <a:solidFill>
                  <a:schemeClr val="bg1"/>
                </a:solidFill>
              </a:rPr>
            </a:br>
            <a:r>
              <a:rPr lang="pl-PL" sz="4000" dirty="0" smtClean="0">
                <a:solidFill>
                  <a:schemeClr val="bg1"/>
                </a:solidFill>
              </a:rPr>
              <a:t>i wsparcie praktyczne</a:t>
            </a:r>
            <a:endParaRPr lang="pl-P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321471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5400" dirty="0" smtClean="0">
                <a:solidFill>
                  <a:schemeClr val="bg1"/>
                </a:solidFill>
              </a:rPr>
              <a:t>42 250 55 00</a:t>
            </a:r>
          </a:p>
          <a:p>
            <a:pPr algn="ctr">
              <a:buNone/>
            </a:pPr>
            <a:r>
              <a:rPr lang="pl-PL" sz="5400" dirty="0" smtClean="0">
                <a:solidFill>
                  <a:schemeClr val="bg1"/>
                </a:solidFill>
              </a:rPr>
              <a:t>502 554 537</a:t>
            </a:r>
          </a:p>
          <a:p>
            <a:pPr>
              <a:buNone/>
            </a:pPr>
            <a:r>
              <a:rPr lang="pl-PL" sz="7200" dirty="0" smtClean="0">
                <a:solidFill>
                  <a:schemeClr val="accent6">
                    <a:lumMod val="75000"/>
                  </a:schemeClr>
                </a:solidFill>
              </a:rPr>
              <a:t>www.school4child.pl</a:t>
            </a:r>
            <a:endParaRPr lang="pl-PL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00034" y="4214818"/>
            <a:ext cx="81439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4800" b="1" dirty="0" smtClean="0">
              <a:solidFill>
                <a:schemeClr val="bg1"/>
              </a:solidFill>
            </a:endParaRPr>
          </a:p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Koordynator:</a:t>
            </a:r>
          </a:p>
          <a:p>
            <a:pPr algn="ctr"/>
            <a:r>
              <a:rPr lang="pl-PL" sz="4800" b="1" dirty="0" err="1" smtClean="0">
                <a:solidFill>
                  <a:schemeClr val="bg1"/>
                </a:solidFill>
              </a:rPr>
              <a:t>paliwoda.k@gmail.com</a:t>
            </a:r>
            <a:endParaRPr lang="pl-PL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Dwa słowa o sobie …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Dlaczego ja o tym opowiadam?</a:t>
            </a:r>
          </a:p>
          <a:p>
            <a:pPr algn="just">
              <a:buNone/>
            </a:pPr>
            <a:r>
              <a:rPr lang="pl-PL" sz="19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Jestem nauczycielem- konsultantem WODN w Łodzi już od pand 17 lat i szkoleniami w zakresie stosowania nowych technologii przez nauczycieli w swojej pracy zajmuję się od początków mojej pracy w Ośrodku. PIASTUJĄC FUNKCJĘ DYREKTORA SZKOŁY mogę wdrażać autorskie koncepcje i pomysł na „Nowoczesną Szkołę” w życie. Dlatego już od początku mojej pracy na stanowisku dyrektora zaczęłam bacznie przyglądać się możliwościom i ramom, w których szkoły się poruszają. Już działają dodatkowe zajęcia z robotyki, podstaw programowania oraz w ramach zajęć podstawowych – dodatkowa godzina informatyki, w ramach której uczniowie poszerzają wiedzę w obszarze podstaw programowania.</a:t>
            </a:r>
            <a:endParaRPr lang="pl-PL" sz="19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Co spowodowało, że zachęcam do współpracy </a:t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i kontaktu?</a:t>
            </a:r>
          </a:p>
          <a:p>
            <a:pPr algn="just">
              <a:buNone/>
            </a:pPr>
            <a:r>
              <a:rPr lang="pl-PL" sz="19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Jako konsultant prowadzę szkolenia, warsztaty i konsultacje, popularyzuję wiedzę informatyczną wśród nauczycieli – to moja praca, pasja i powołanie.</a:t>
            </a:r>
            <a:endParaRPr lang="pl-PL" sz="19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Gdzie mnie można spotkać?</a:t>
            </a:r>
          </a:p>
          <a:p>
            <a:pPr algn="just">
              <a:buNone/>
            </a:pPr>
            <a:r>
              <a:rPr lang="pl-PL" sz="18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W Szkole Podstawowej ABiS w Łodzi (ul. Rzgowska 17a) i w Wojewódzkim Ośrodku Doskonalenia Nauczycieli w Łodzi (ul. Wólczańska 202).</a:t>
            </a:r>
            <a:endParaRPr lang="pl-PL" sz="18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Idea rozwoju programowania </a:t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w Szkole Podstawowej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2910" y="2714620"/>
            <a:ext cx="8229600" cy="2697163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 smtClean="0">
                <a:solidFill>
                  <a:schemeClr val="bg1"/>
                </a:solidFill>
              </a:rPr>
              <a:t>Kreatywność, 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Logiczne myślenie, 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Samodzielność, 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Ciekawość  świata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Systematyczność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Wszechstronność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Kojarzenie i analizowanie faktów</a:t>
            </a:r>
          </a:p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 rot="709166">
            <a:off x="4143372" y="3429000"/>
            <a:ext cx="431169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Narzędzia dostosowane </a:t>
            </a:r>
          </a:p>
          <a:p>
            <a:pPr algn="ctr"/>
            <a:r>
              <a:rPr lang="pl-PL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 wieku dziecka</a:t>
            </a:r>
            <a:endParaRPr lang="pl-PL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000100" y="1571612"/>
            <a:ext cx="7000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Dzięki podstawom programowania nauczanym w odpowiedni, dostosowany do wieku dziecka sposób – dziecko rozwinie i wykształci następujące cechy oraz kompetencje:</a:t>
            </a:r>
            <a:endParaRPr lang="pl-PL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Co można zmienić?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2910" y="2332037"/>
            <a:ext cx="8229600" cy="1811343"/>
          </a:xfrm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Organizacja sposobu </a:t>
            </a:r>
            <a:r>
              <a:rPr lang="pl-PL" dirty="0" smtClean="0">
                <a:solidFill>
                  <a:schemeClr val="bg1"/>
                </a:solidFill>
              </a:rPr>
              <a:t>pracy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Organizacja czasu </a:t>
            </a:r>
            <a:r>
              <a:rPr lang="pl-PL" dirty="0" smtClean="0">
                <a:solidFill>
                  <a:schemeClr val="bg1"/>
                </a:solidFill>
              </a:rPr>
              <a:t>pracy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Zmiana </a:t>
            </a:r>
            <a:r>
              <a:rPr lang="pl-PL" dirty="0" smtClean="0">
                <a:solidFill>
                  <a:schemeClr val="bg1"/>
                </a:solidFill>
              </a:rPr>
              <a:t>mentalności</a:t>
            </a:r>
            <a:endParaRPr lang="pl-PL" dirty="0" smtClean="0">
              <a:solidFill>
                <a:schemeClr val="bg1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000100" y="1214422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 można i trzeba zmienić w środowisku szkolnym, by nasz uczeń rozwijał nowoczesne kompetencje.</a:t>
            </a:r>
            <a:endParaRPr lang="pl-PL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929058" y="5072074"/>
            <a:ext cx="49114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Co modyfikować i jak? –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konsultacje indywidualne </a:t>
            </a:r>
          </a:p>
          <a:p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502 554 537 / </a:t>
            </a:r>
            <a:r>
              <a:rPr lang="pl-PL" dirty="0" err="1" smtClean="0">
                <a:solidFill>
                  <a:schemeClr val="accent6">
                    <a:lumMod val="75000"/>
                  </a:schemeClr>
                </a:solidFill>
              </a:rPr>
              <a:t>paliwoda.k@gmail.com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Organizacja sposobu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pl-PL" dirty="0" smtClean="0">
                <a:solidFill>
                  <a:schemeClr val="bg1"/>
                </a:solidFill>
              </a:rPr>
              <a:t>autorskie programy nauczania (innowacje) </a:t>
            </a:r>
            <a:r>
              <a:rPr lang="pl-PL" dirty="0" smtClean="0">
                <a:solidFill>
                  <a:schemeClr val="bg1"/>
                </a:solidFill>
              </a:rPr>
              <a:t>do zajęć komputerowych w szkole podstawowej i do informatyki w gimnazjum i szkołach </a:t>
            </a:r>
            <a:r>
              <a:rPr lang="pl-PL" dirty="0" err="1" smtClean="0">
                <a:solidFill>
                  <a:schemeClr val="bg1"/>
                </a:solidFill>
              </a:rPr>
              <a:t>ponadgimnazjalnych</a:t>
            </a:r>
            <a:r>
              <a:rPr lang="pl-PL" dirty="0" smtClean="0">
                <a:solidFill>
                  <a:schemeClr val="bg1"/>
                </a:solidFill>
              </a:rPr>
              <a:t>,</a:t>
            </a:r>
          </a:p>
          <a:p>
            <a:pPr lvl="0"/>
            <a:r>
              <a:rPr lang="pl-PL" dirty="0" smtClean="0">
                <a:solidFill>
                  <a:schemeClr val="bg1"/>
                </a:solidFill>
              </a:rPr>
              <a:t>wyznaczenie </a:t>
            </a:r>
            <a:r>
              <a:rPr lang="pl-PL" dirty="0" smtClean="0">
                <a:solidFill>
                  <a:schemeClr val="bg1"/>
                </a:solidFill>
              </a:rPr>
              <a:t>lidera/koordynatora </a:t>
            </a:r>
            <a:r>
              <a:rPr lang="pl-PL" dirty="0" smtClean="0">
                <a:solidFill>
                  <a:schemeClr val="bg1"/>
                </a:solidFill>
              </a:rPr>
              <a:t>działań w zakresie popularyzowania programowania w szkole,</a:t>
            </a:r>
            <a:endParaRPr lang="pl-PL" dirty="0" smtClean="0">
              <a:solidFill>
                <a:schemeClr val="bg1"/>
              </a:solidFill>
            </a:endParaRPr>
          </a:p>
          <a:p>
            <a:pPr lvl="0"/>
            <a:r>
              <a:rPr lang="pl-PL" dirty="0" smtClean="0">
                <a:solidFill>
                  <a:schemeClr val="bg1"/>
                </a:solidFill>
              </a:rPr>
              <a:t>Przygotowanie infrastruktury – między innymi wybór </a:t>
            </a:r>
            <a:r>
              <a:rPr lang="pl-PL" dirty="0" smtClean="0">
                <a:solidFill>
                  <a:schemeClr val="bg1"/>
                </a:solidFill>
              </a:rPr>
              <a:t>środowiska informatycznego lub środowisk informatycznych do nauczania </a:t>
            </a:r>
            <a:r>
              <a:rPr lang="pl-PL" dirty="0" smtClean="0">
                <a:solidFill>
                  <a:schemeClr val="bg1"/>
                </a:solidFill>
              </a:rPr>
              <a:t>programowania,</a:t>
            </a:r>
          </a:p>
          <a:p>
            <a:pPr lvl="0"/>
            <a:r>
              <a:rPr lang="pl-PL" b="1" dirty="0" smtClean="0">
                <a:solidFill>
                  <a:schemeClr val="bg1"/>
                </a:solidFill>
              </a:rPr>
              <a:t>d</a:t>
            </a:r>
            <a:r>
              <a:rPr lang="pl-PL" b="1" dirty="0" smtClean="0">
                <a:solidFill>
                  <a:schemeClr val="bg1"/>
                </a:solidFill>
              </a:rPr>
              <a:t>wie formy realizacji zajęć z programowania </a:t>
            </a:r>
            <a:r>
              <a:rPr lang="pl-PL" dirty="0" smtClean="0">
                <a:solidFill>
                  <a:schemeClr val="bg1"/>
                </a:solidFill>
              </a:rPr>
              <a:t>– lekcja i poza lekcją:  </a:t>
            </a:r>
          </a:p>
          <a:p>
            <a:pPr lvl="0">
              <a:buNone/>
            </a:pPr>
            <a:r>
              <a:rPr lang="pl-PL" dirty="0" smtClean="0">
                <a:solidFill>
                  <a:schemeClr val="bg1"/>
                </a:solidFill>
              </a:rPr>
              <a:t>-</a:t>
            </a:r>
            <a:r>
              <a:rPr lang="pl-PL" dirty="0" smtClean="0">
                <a:solidFill>
                  <a:schemeClr val="bg1"/>
                </a:solidFill>
              </a:rPr>
              <a:t>wprowadzenie </a:t>
            </a:r>
            <a:r>
              <a:rPr lang="pl-PL" dirty="0" smtClean="0">
                <a:solidFill>
                  <a:schemeClr val="bg1"/>
                </a:solidFill>
              </a:rPr>
              <a:t>nauczania programowania na regularnych lekcjach zajęć komputerowych lub </a:t>
            </a:r>
            <a:r>
              <a:rPr lang="pl-PL" dirty="0" smtClean="0">
                <a:solidFill>
                  <a:schemeClr val="bg1"/>
                </a:solidFill>
              </a:rPr>
              <a:t>informatyki,</a:t>
            </a:r>
          </a:p>
          <a:p>
            <a:pPr lvl="0">
              <a:buNone/>
            </a:pPr>
            <a:r>
              <a:rPr lang="pl-PL" dirty="0" smtClean="0">
                <a:solidFill>
                  <a:schemeClr val="bg1"/>
                </a:solidFill>
              </a:rPr>
              <a:t>-wprowadzenie </a:t>
            </a:r>
            <a:r>
              <a:rPr lang="pl-PL" dirty="0" smtClean="0">
                <a:solidFill>
                  <a:schemeClr val="bg1"/>
                </a:solidFill>
              </a:rPr>
              <a:t>pozalekcyjnych zajęć z programowania </a:t>
            </a:r>
            <a:r>
              <a:rPr lang="pl-PL" dirty="0" smtClean="0">
                <a:solidFill>
                  <a:schemeClr val="bg1"/>
                </a:solidFill>
              </a:rPr>
              <a:t/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w </a:t>
            </a:r>
            <a:r>
              <a:rPr lang="pl-PL" dirty="0" smtClean="0">
                <a:solidFill>
                  <a:schemeClr val="bg1"/>
                </a:solidFill>
              </a:rPr>
              <a:t>formie kółek programistycznych </a:t>
            </a:r>
            <a:r>
              <a:rPr lang="pl-PL" dirty="0" smtClean="0">
                <a:solidFill>
                  <a:schemeClr val="bg1"/>
                </a:solidFill>
              </a:rPr>
              <a:t>– </a:t>
            </a:r>
            <a:r>
              <a:rPr lang="pl-PL" dirty="0" smtClean="0">
                <a:solidFill>
                  <a:schemeClr val="bg1"/>
                </a:solidFill>
              </a:rPr>
              <a:t>współpraca </a:t>
            </a:r>
            <a:r>
              <a:rPr lang="pl-PL" dirty="0" smtClean="0">
                <a:solidFill>
                  <a:schemeClr val="bg1"/>
                </a:solidFill>
              </a:rPr>
              <a:t>z </a:t>
            </a:r>
            <a:r>
              <a:rPr lang="pl-PL" dirty="0" smtClean="0">
                <a:solidFill>
                  <a:schemeClr val="bg1"/>
                </a:solidFill>
              </a:rPr>
              <a:t>podmiotami </a:t>
            </a:r>
            <a:r>
              <a:rPr lang="pl-PL" dirty="0" smtClean="0">
                <a:solidFill>
                  <a:schemeClr val="bg1"/>
                </a:solidFill>
              </a:rPr>
              <a:t>zewnętrznymi.</a:t>
            </a:r>
            <a:endParaRPr lang="pl-PL" dirty="0" smtClean="0">
              <a:solidFill>
                <a:schemeClr val="bg1"/>
              </a:solidFill>
            </a:endParaRPr>
          </a:p>
          <a:p>
            <a:pPr lvl="0"/>
            <a:endParaRPr lang="pl-PL" dirty="0" smtClean="0">
              <a:solidFill>
                <a:schemeClr val="bg1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Organizacja czasu pracy</a:t>
            </a:r>
            <a:br>
              <a:rPr lang="pl-PL" dirty="0" smtClean="0">
                <a:solidFill>
                  <a:schemeClr val="bg1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Jeśli realizacja zajęć z programowania ma się odbywać w czasie lekcji, to jak?</a:t>
            </a:r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1). W ramach godzin do dyspozycji nauczyciela przedmiotu</a:t>
            </a:r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2). W ramach dodatkowych godzin –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skąd</a:t>
            </a:r>
            <a:r>
              <a:rPr lang="pl-PL" dirty="0" smtClean="0">
                <a:solidFill>
                  <a:schemeClr val="bg1"/>
                </a:solidFill>
              </a:rPr>
              <a:t>?</a:t>
            </a:r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3). W ramach ścieżki </a:t>
            </a:r>
            <a:r>
              <a:rPr lang="pl-PL" dirty="0" err="1" smtClean="0">
                <a:solidFill>
                  <a:schemeClr val="bg1"/>
                </a:solidFill>
              </a:rPr>
              <a:t>międzyprzedmiotowej</a:t>
            </a:r>
            <a:r>
              <a:rPr lang="pl-PL" dirty="0" smtClean="0">
                <a:solidFill>
                  <a:schemeClr val="bg1"/>
                </a:solidFill>
              </a:rPr>
              <a:t> na różnych lekcjach (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trudne</a:t>
            </a:r>
            <a:r>
              <a:rPr lang="pl-PL" dirty="0" smtClean="0">
                <a:solidFill>
                  <a:schemeClr val="bg1"/>
                </a:solidFill>
              </a:rPr>
              <a:t>). 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Zmiana mentalności</a:t>
            </a:r>
            <a:br>
              <a:rPr lang="pl-PL" dirty="0" smtClean="0">
                <a:solidFill>
                  <a:schemeClr val="bg1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600200"/>
            <a:ext cx="8715436" cy="4525963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bg1"/>
                </a:solidFill>
              </a:rPr>
              <a:t>Nie wystarczy uwierzyć, trzeba też wiedzieć jak tego dokonać. Czeka nas wiele dodatkowych działań wspierających nauczyciela – ale i dyrektora placówki oświatowej.</a:t>
            </a:r>
          </a:p>
          <a:p>
            <a:r>
              <a:rPr lang="pl-PL" sz="2400" dirty="0" smtClean="0">
                <a:solidFill>
                  <a:schemeClr val="accent6">
                    <a:lumMod val="75000"/>
                  </a:schemeClr>
                </a:solidFill>
              </a:rPr>
              <a:t>Szkolenia </a:t>
            </a:r>
            <a:r>
              <a:rPr lang="pl-PL" sz="2400" dirty="0" smtClean="0">
                <a:solidFill>
                  <a:schemeClr val="bg1"/>
                </a:solidFill>
              </a:rPr>
              <a:t>– owszem, ale również codzienne wsparcie.</a:t>
            </a:r>
          </a:p>
          <a:p>
            <a:r>
              <a:rPr lang="pl-PL" sz="2400" dirty="0" smtClean="0">
                <a:solidFill>
                  <a:schemeClr val="accent6">
                    <a:lumMod val="75000"/>
                  </a:schemeClr>
                </a:solidFill>
              </a:rPr>
              <a:t>Warsztaty </a:t>
            </a:r>
            <a:r>
              <a:rPr lang="pl-PL" sz="2400" dirty="0" smtClean="0">
                <a:solidFill>
                  <a:schemeClr val="bg1"/>
                </a:solidFill>
              </a:rPr>
              <a:t>– przykłady rozwiązań mogą przydać się podczas projektowania własnych pomysłów.</a:t>
            </a:r>
          </a:p>
          <a:p>
            <a:r>
              <a:rPr lang="pl-PL" sz="2400" dirty="0" smtClean="0">
                <a:solidFill>
                  <a:schemeClr val="accent6">
                    <a:lumMod val="75000"/>
                  </a:schemeClr>
                </a:solidFill>
              </a:rPr>
              <a:t>Platforma wymiany doświadczeń </a:t>
            </a:r>
            <a:r>
              <a:rPr lang="pl-PL" sz="2400" dirty="0" smtClean="0">
                <a:solidFill>
                  <a:schemeClr val="bg1"/>
                </a:solidFill>
              </a:rPr>
              <a:t>– ważne, gdzie szukać pomocy.</a:t>
            </a:r>
          </a:p>
          <a:p>
            <a:r>
              <a:rPr lang="pl-PL" sz="2400" dirty="0" smtClean="0">
                <a:solidFill>
                  <a:schemeClr val="accent6">
                    <a:lumMod val="75000"/>
                  </a:schemeClr>
                </a:solidFill>
              </a:rPr>
              <a:t>_____________________</a:t>
            </a:r>
            <a:r>
              <a:rPr lang="pl-PL" sz="2400" dirty="0" smtClean="0">
                <a:solidFill>
                  <a:schemeClr val="bg1"/>
                </a:solidFill>
              </a:rPr>
              <a:t>podpowiedzi, miejsca z materiałami, inny sposób podejścia do nauczania</a:t>
            </a:r>
            <a:r>
              <a:rPr lang="pl-PL" sz="2400" dirty="0" smtClean="0">
                <a:solidFill>
                  <a:schemeClr val="accent6">
                    <a:lumMod val="75000"/>
                  </a:schemeClr>
                </a:solidFill>
              </a:rPr>
              <a:t>______________________</a:t>
            </a:r>
          </a:p>
          <a:p>
            <a:endParaRPr lang="pl-PL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Zmiana … w szkole</a:t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innowacja/ program autorski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pPr algn="just"/>
            <a:r>
              <a:rPr lang="pl-PL" dirty="0" smtClean="0">
                <a:solidFill>
                  <a:schemeClr val="bg1"/>
                </a:solidFill>
              </a:rPr>
              <a:t>Zmiana </a:t>
            </a:r>
            <a:r>
              <a:rPr lang="pl-PL" dirty="0" smtClean="0">
                <a:solidFill>
                  <a:schemeClr val="bg1"/>
                </a:solidFill>
              </a:rPr>
              <a:t>jako proces bywa </a:t>
            </a:r>
            <a:r>
              <a:rPr lang="pl-PL" dirty="0" smtClean="0">
                <a:solidFill>
                  <a:schemeClr val="bg1"/>
                </a:solidFill>
              </a:rPr>
              <a:t>trudna do </a:t>
            </a:r>
            <a:r>
              <a:rPr lang="pl-PL" dirty="0" smtClean="0">
                <a:solidFill>
                  <a:schemeClr val="bg1"/>
                </a:solidFill>
              </a:rPr>
              <a:t>zaakceptowania – dlatego ważne jest przygotować placówkę na zmianę.</a:t>
            </a:r>
            <a:endParaRPr lang="pl-PL" dirty="0" smtClean="0">
              <a:solidFill>
                <a:schemeClr val="bg1"/>
              </a:solidFill>
            </a:endParaRPr>
          </a:p>
          <a:p>
            <a:pPr algn="just"/>
            <a:r>
              <a:rPr lang="pl-PL" dirty="0" smtClean="0">
                <a:solidFill>
                  <a:schemeClr val="bg1"/>
                </a:solidFill>
              </a:rPr>
              <a:t>Wskazanie i uświadomienie potrzeby danej  zmiany łagodzi jej dramatyczny </a:t>
            </a:r>
            <a:r>
              <a:rPr lang="pl-PL" dirty="0" smtClean="0">
                <a:solidFill>
                  <a:schemeClr val="bg1"/>
                </a:solidFill>
              </a:rPr>
              <a:t>obraz.</a:t>
            </a:r>
            <a:endParaRPr lang="pl-PL" dirty="0" smtClean="0">
              <a:solidFill>
                <a:schemeClr val="bg1"/>
              </a:solidFill>
            </a:endParaRPr>
          </a:p>
          <a:p>
            <a:pPr algn="just"/>
            <a:r>
              <a:rPr lang="pl-PL" dirty="0" smtClean="0">
                <a:solidFill>
                  <a:schemeClr val="bg1"/>
                </a:solidFill>
              </a:rPr>
              <a:t>Należy zadbać o przygotowanie </a:t>
            </a:r>
            <a:r>
              <a:rPr lang="pl-PL" dirty="0" smtClean="0">
                <a:solidFill>
                  <a:schemeClr val="bg1"/>
                </a:solidFill>
              </a:rPr>
              <a:t>osób odpowiedzialnych za przebieg zmiany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smtClean="0">
                <a:solidFill>
                  <a:schemeClr val="bg1"/>
                </a:solidFill>
              </a:rPr>
              <a:t/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i </a:t>
            </a:r>
            <a:r>
              <a:rPr lang="pl-PL" dirty="0" smtClean="0">
                <a:solidFill>
                  <a:schemeClr val="bg1"/>
                </a:solidFill>
              </a:rPr>
              <a:t>otoczenie </a:t>
            </a:r>
            <a:r>
              <a:rPr lang="pl-PL" dirty="0" smtClean="0">
                <a:solidFill>
                  <a:schemeClr val="bg1"/>
                </a:solidFill>
              </a:rPr>
              <a:t>do </a:t>
            </a:r>
            <a:r>
              <a:rPr lang="pl-PL" dirty="0" smtClean="0">
                <a:solidFill>
                  <a:schemeClr val="bg1"/>
                </a:solidFill>
              </a:rPr>
              <a:t>zmiany.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143504" y="5429264"/>
            <a:ext cx="3291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2016/2017</a:t>
            </a:r>
            <a:endParaRPr lang="pl-P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-214338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bg1"/>
                </a:solidFill>
              </a:rPr>
              <a:t>Jak przygotować kadrę nauczycieli</a:t>
            </a:r>
            <a:r>
              <a:rPr lang="pl-PL" sz="2800" dirty="0" smtClean="0">
                <a:solidFill>
                  <a:schemeClr val="bg1"/>
                </a:solidFill>
              </a:rPr>
              <a:t>?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85860"/>
            <a:ext cx="8229600" cy="4525963"/>
          </a:xfrm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Szkolenia - kursy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Warsztaty – ćwiczenia praktyczne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Inspiracja do </a:t>
            </a:r>
            <a:r>
              <a:rPr lang="pl-PL" dirty="0" smtClean="0">
                <a:solidFill>
                  <a:schemeClr val="bg1"/>
                </a:solidFill>
              </a:rPr>
              <a:t>samodoskonalenia -</a:t>
            </a:r>
            <a:r>
              <a:rPr lang="pl-PL" dirty="0" err="1" smtClean="0">
                <a:solidFill>
                  <a:schemeClr val="bg1"/>
                </a:solidFill>
              </a:rPr>
              <a:t>online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Lekcje </a:t>
            </a:r>
            <a:r>
              <a:rPr lang="pl-PL" dirty="0" smtClean="0">
                <a:solidFill>
                  <a:schemeClr val="bg1"/>
                </a:solidFill>
              </a:rPr>
              <a:t>otwarte – dzielenie się wiedzą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Warsztaty komputerowe INFO-TEKA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Konsultacje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357166"/>
            <a:ext cx="1743078" cy="1705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Obraz 4" descr="rollup trzeci 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30" y="2214554"/>
            <a:ext cx="1774486" cy="4235952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57224" y="5000636"/>
            <a:ext cx="55007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i="1" dirty="0" smtClean="0">
                <a:solidFill>
                  <a:schemeClr val="accent6">
                    <a:lumMod val="75000"/>
                  </a:schemeClr>
                </a:solidFill>
              </a:rPr>
              <a:t>Szkolenia kończą się zaświadczeniami WODN w Łodzi </a:t>
            </a:r>
            <a:br>
              <a:rPr lang="pl-PL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i="1" dirty="0" smtClean="0">
                <a:solidFill>
                  <a:schemeClr val="accent6">
                    <a:lumMod val="75000"/>
                  </a:schemeClr>
                </a:solidFill>
              </a:rPr>
              <a:t>lub Wyższej Szkoły Informatyki i Umiejętności w </a:t>
            </a:r>
            <a:r>
              <a:rPr lang="pl-PL" i="1" dirty="0" smtClean="0">
                <a:solidFill>
                  <a:schemeClr val="accent6">
                    <a:lumMod val="75000"/>
                  </a:schemeClr>
                </a:solidFill>
              </a:rPr>
              <a:t>Łodzi- prowadzą je konsultanci Ośrodka Doskonalenia, wykładowcy </a:t>
            </a:r>
            <a:r>
              <a:rPr lang="pl-PL" i="1" dirty="0" err="1" smtClean="0">
                <a:solidFill>
                  <a:schemeClr val="accent6">
                    <a:lumMod val="75000"/>
                  </a:schemeClr>
                </a:solidFill>
              </a:rPr>
              <a:t>WSiU</a:t>
            </a:r>
            <a:r>
              <a:rPr lang="pl-PL" i="1" dirty="0" smtClean="0">
                <a:solidFill>
                  <a:schemeClr val="accent6">
                    <a:lumMod val="75000"/>
                  </a:schemeClr>
                </a:solidFill>
              </a:rPr>
              <a:t> i nauczyciele praktycy pracujący w SP </a:t>
            </a:r>
            <a:r>
              <a:rPr lang="pl-PL" i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pl-PL" i="1" dirty="0" smtClean="0">
                <a:solidFill>
                  <a:schemeClr val="accent6">
                    <a:lumMod val="75000"/>
                  </a:schemeClr>
                </a:solidFill>
              </a:rPr>
              <a:t>BiS w Łodzi</a:t>
            </a:r>
            <a:endParaRPr lang="pl-PL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00034" y="785794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Oferta na rok szkolny 2016/2017</a:t>
            </a:r>
            <a:endParaRPr lang="pl-PL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487</Words>
  <Application>Microsoft Office PowerPoint</Application>
  <PresentationFormat>Pokaz na ekranie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Slajd 1</vt:lpstr>
      <vt:lpstr>Dwa słowa o sobie …</vt:lpstr>
      <vt:lpstr>Idea rozwoju programowania  w Szkole Podstawowej</vt:lpstr>
      <vt:lpstr>Co można zmienić?</vt:lpstr>
      <vt:lpstr>Organizacja sposobu pracy</vt:lpstr>
      <vt:lpstr>Organizacja czasu pracy </vt:lpstr>
      <vt:lpstr>Zmiana mentalności </vt:lpstr>
      <vt:lpstr>Zmiana … w szkole innowacja/ program autorski</vt:lpstr>
      <vt:lpstr>Jak przygotować kadrę nauczycieli?</vt:lpstr>
      <vt:lpstr>Partnerstwo i patronaty</vt:lpstr>
      <vt:lpstr>Zapisy na szkolenia, warsztaty  i wsparcie praktyczne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pracownik</dc:creator>
  <cp:lastModifiedBy>pracownik</cp:lastModifiedBy>
  <cp:revision>52</cp:revision>
  <dcterms:created xsi:type="dcterms:W3CDTF">2016-06-06T14:49:28Z</dcterms:created>
  <dcterms:modified xsi:type="dcterms:W3CDTF">2016-06-11T12:21:44Z</dcterms:modified>
</cp:coreProperties>
</file>