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sldIdLst>
    <p:sldId id="256" r:id="rId2"/>
    <p:sldId id="284" r:id="rId3"/>
    <p:sldId id="257" r:id="rId4"/>
    <p:sldId id="268" r:id="rId5"/>
    <p:sldId id="269" r:id="rId6"/>
    <p:sldId id="276" r:id="rId7"/>
    <p:sldId id="279" r:id="rId8"/>
    <p:sldId id="280" r:id="rId9"/>
    <p:sldId id="281" r:id="rId10"/>
    <p:sldId id="285" r:id="rId11"/>
    <p:sldId id="282" r:id="rId12"/>
    <p:sldId id="283" r:id="rId13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pl-PL" altLang="en-US"/>
              <a:t>Kliknij, aby edytować styl wzorca tytułu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pl-PL" altLang="en-US"/>
              <a:t>Kliknij, aby edytować styl wzorca podtytułu</a:t>
            </a: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AF8E726-4130-44F9-BA02-7511095E4551}" type="slidenum">
              <a:rPr lang="pl-PL" altLang="en-US"/>
              <a:pPr/>
              <a:t>‹#›</a:t>
            </a:fld>
            <a:endParaRPr lang="pl-PL" altLang="en-US"/>
          </a:p>
        </p:txBody>
      </p:sp>
      <p:grpSp>
        <p:nvGrpSpPr>
          <p:cNvPr id="67592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7593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7594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7595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7596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7597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7598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7599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7600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7601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7602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7603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7604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7605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7606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7607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7608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7609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7610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7611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7612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7613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7614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7615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7616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7617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7618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7619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7620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7621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7622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7623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</p:grpSp>
      <p:sp>
        <p:nvSpPr>
          <p:cNvPr id="67624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940126-E47D-4604-AD72-9E62CC3E52B7}" type="slidenum">
              <a:rPr lang="pl-PL" altLang="en-US"/>
              <a:pPr/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AD3854-EABD-409F-9828-0113F1A0E11E}" type="slidenum">
              <a:rPr lang="pl-PL" altLang="en-US"/>
              <a:pPr/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370DEA9-45E3-4322-B467-BEF74EBC0B6F}" type="slidenum">
              <a:rPr lang="pl-PL" altLang="en-US"/>
              <a:pPr/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E6CF2B-E204-4FB7-94BE-7BFF2C2AE57E}" type="slidenum">
              <a:rPr lang="pl-PL" altLang="en-US"/>
              <a:pPr/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AC3F4F-6A9D-44AF-B3C5-D557E7F7788C}" type="slidenum">
              <a:rPr lang="pl-PL" altLang="en-US"/>
              <a:pPr/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F6DAED-324C-4199-AE78-F4944A7B0C4F}" type="slidenum">
              <a:rPr lang="pl-PL" altLang="en-US"/>
              <a:pPr/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E0B4B1-B65B-49F2-B01B-F0C21D0A9AB6}" type="slidenum">
              <a:rPr lang="pl-PL" altLang="en-US"/>
              <a:pPr/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5F4C2-008A-4771-9559-BA9629D100D7}" type="slidenum">
              <a:rPr lang="pl-PL" altLang="en-US"/>
              <a:pPr/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8059FF-0E13-4DF7-9CA0-B4860006BB95}" type="slidenum">
              <a:rPr lang="pl-PL" altLang="en-US"/>
              <a:pPr/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74DEFF-B9E2-4EEF-8465-816A071F5ED0}" type="slidenum">
              <a:rPr lang="pl-PL" altLang="en-US"/>
              <a:pPr/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A6389-9C1C-4A6E-BAE4-AA0061ADA4C7}" type="slidenum">
              <a:rPr lang="pl-PL" altLang="en-US"/>
              <a:pPr/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 smtClean="0"/>
              <a:t>Kliknij, aby edytować styl wzorca tytułu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 smtClean="0"/>
              <a:t>Kliknij, aby edytować style wzorca tekstu</a:t>
            </a:r>
          </a:p>
          <a:p>
            <a:pPr lvl="1"/>
            <a:r>
              <a:rPr lang="pl-PL" altLang="en-US" smtClean="0"/>
              <a:t>Drugi poziom</a:t>
            </a:r>
          </a:p>
          <a:p>
            <a:pPr lvl="2"/>
            <a:r>
              <a:rPr lang="pl-PL" altLang="en-US" smtClean="0"/>
              <a:t>Trzeci poziom</a:t>
            </a:r>
          </a:p>
          <a:p>
            <a:pPr lvl="3"/>
            <a:r>
              <a:rPr lang="pl-PL" altLang="en-US" smtClean="0"/>
              <a:t>Czwarty poziom</a:t>
            </a:r>
          </a:p>
          <a:p>
            <a:pPr lvl="4"/>
            <a:r>
              <a:rPr lang="pl-PL" altLang="en-US" smtClean="0"/>
              <a:t>Piąty poziom</a:t>
            </a: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pl-PL" altLang="en-US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pl-PL" altLang="en-US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08B1CF86-3499-4E06-8866-04460937D04F}" type="slidenum">
              <a:rPr lang="pl-PL" altLang="en-US"/>
              <a:pPr/>
              <a:t>‹#›</a:t>
            </a:fld>
            <a:endParaRPr lang="pl-PL" altLang="en-US"/>
          </a:p>
        </p:txBody>
      </p:sp>
      <p:grpSp>
        <p:nvGrpSpPr>
          <p:cNvPr id="66568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66569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6570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6571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6572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6573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6574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6575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6576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6577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6578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6579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6580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6581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6582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6583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6584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6585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6586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6587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6588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6589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6590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6591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6592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6593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6594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6595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6596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6597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6598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66599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cs typeface="+mn-cs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Arkusz_programu_Microsoft_Office_Excel_97_20031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Arkusz_programu_Microsoft_Office_Excel_97_20032.xls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2800" dirty="0" smtClean="0"/>
              <a:t>Uwarunkowania sukcesu absolwentów z niepełnosprawnością intelektualną na zmieniającym się rynku pracy. </a:t>
            </a:r>
            <a:endParaRPr lang="pl-PL" sz="28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886200"/>
            <a:ext cx="6248400" cy="15255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2000" dirty="0"/>
              <a:t>Beata Jachimczak</a:t>
            </a:r>
          </a:p>
          <a:p>
            <a:pPr>
              <a:lnSpc>
                <a:spcPct val="90000"/>
              </a:lnSpc>
            </a:pPr>
            <a:endParaRPr lang="pl-PL" sz="1800" dirty="0"/>
          </a:p>
          <a:p>
            <a:pPr>
              <a:lnSpc>
                <a:spcPct val="90000"/>
              </a:lnSpc>
            </a:pPr>
            <a:endParaRPr lang="pl-PL" sz="1800" b="1" dirty="0"/>
          </a:p>
          <a:p>
            <a:pPr>
              <a:lnSpc>
                <a:spcPct val="90000"/>
              </a:lnSpc>
            </a:pPr>
            <a:r>
              <a:rPr lang="pl-PL" sz="2800" dirty="0"/>
              <a:t>  </a:t>
            </a:r>
          </a:p>
          <a:p>
            <a:pPr>
              <a:lnSpc>
                <a:spcPct val="90000"/>
              </a:lnSpc>
            </a:pP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 smtClean="0"/>
              <a:t>Najczęściej powtarzające się cechy pracownika w opiniach pracodawców to: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przedsiębiorczość, zdecydowanie i samodzielność w podejmowaniu decyzji, inicjatywa, umiejętność adaptacji do nowych warunków, twórcze podejście do obowiązków, dynamizm, kreatywność, operatywność i łatwość uczenia się, dobry stan zdrowia, odporność na stres oraz gotowość do podnoszenia kwalifikacji i samokształcenia.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44562"/>
          </a:xfrm>
        </p:spPr>
        <p:txBody>
          <a:bodyPr/>
          <a:lstStyle/>
          <a:p>
            <a:r>
              <a:rPr lang="pl-PL" sz="2800" dirty="0"/>
              <a:t>Indywidualne możliwości i ograniczenia:</a:t>
            </a:r>
            <a:br>
              <a:rPr lang="pl-PL" sz="2800" dirty="0"/>
            </a:br>
            <a:r>
              <a:rPr lang="pl-PL" sz="2000" b="0" dirty="0"/>
              <a:t>(Z. Woźniak 2007: w A. Brzezińska, K. Maj, Z. Woźniak (red.))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1800" b="1" dirty="0"/>
              <a:t>Umieć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l-PL" sz="1800" dirty="0"/>
              <a:t>W wymiarze wewnętrznym (jednostkowym) to: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l-PL" sz="1800" b="1" dirty="0"/>
              <a:t>umiejętności, kwalifikacje i wykształcenie </a:t>
            </a:r>
            <a:r>
              <a:rPr lang="pl-PL" sz="1800" dirty="0"/>
              <a:t>osób niepełnosprawnych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l-PL" sz="1800" dirty="0"/>
              <a:t>predysponujące je do podejmowania aktywności zawodowej.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l-PL" sz="1800" dirty="0"/>
              <a:t>W wymiarze zewnętrznym to: możliwość podnoszenia kwalifikacji przez osoby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l-PL" sz="1800" dirty="0"/>
              <a:t>niepełnosprawne, a także oferty szeroko rozumiane wsparcie w zakresie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l-PL" sz="1800" dirty="0"/>
              <a:t>aktywizacji zawodowej.</a:t>
            </a:r>
          </a:p>
          <a:p>
            <a:pPr>
              <a:lnSpc>
                <a:spcPct val="80000"/>
              </a:lnSpc>
            </a:pPr>
            <a:r>
              <a:rPr lang="pl-PL" sz="1800" b="1" dirty="0"/>
              <a:t>Chcieć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l-PL" sz="1800" dirty="0"/>
              <a:t>W wymiarze wewnętrznym (jednostkowym) to: czynniki psychologiczne i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l-PL" sz="1800" dirty="0"/>
              <a:t>bytowe kształtujące </a:t>
            </a:r>
            <a:r>
              <a:rPr lang="pl-PL" sz="1800" b="1" dirty="0"/>
              <a:t>indywidualną motywację i preferencje</a:t>
            </a:r>
            <a:r>
              <a:rPr lang="pl-PL" sz="1800" dirty="0"/>
              <a:t> wobec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l-PL" sz="1800" dirty="0"/>
              <a:t>Aktywności zawodowej.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l-PL" sz="1800" dirty="0"/>
              <a:t>W wymiarze zewnętrznym to: postawy i nastawienie pracodawców do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l-PL" sz="1800" dirty="0"/>
              <a:t>zatrudnienia osób niepełnosprawnych.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pl-PL" sz="1800" b="1" dirty="0"/>
              <a:t>Móc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l-PL" sz="1800" dirty="0"/>
              <a:t>W wymiarze wewnętrznym (jednostkowym) to: indywidualne </a:t>
            </a:r>
            <a:r>
              <a:rPr lang="pl-PL" sz="1800" b="1" dirty="0"/>
              <a:t>możliwości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l-PL" sz="1800" b="1" dirty="0"/>
              <a:t>oraz ograniczenia</a:t>
            </a:r>
            <a:r>
              <a:rPr lang="pl-PL" sz="1800" dirty="0"/>
              <a:t> aktywności zawodowej osób niepełnosprawnych.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l-PL" sz="1800" dirty="0"/>
              <a:t>W wymiarze zewnętrznym to: </a:t>
            </a:r>
            <a:r>
              <a:rPr lang="pl-PL" sz="1800" b="1" dirty="0"/>
              <a:t>oferty miejsc pracy dla niepełnosprawnych</a:t>
            </a:r>
            <a:r>
              <a:rPr lang="pl-PL" sz="1800" dirty="0"/>
              <a:t>,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l-PL" sz="1800" dirty="0"/>
              <a:t>oraz stan prawodawstwa w zakresie promocji zatrudnienia osób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l-PL" sz="1800" dirty="0"/>
              <a:t>niepełnosprawnych.</a:t>
            </a:r>
          </a:p>
          <a:p>
            <a:pPr>
              <a:lnSpc>
                <a:spcPct val="80000"/>
              </a:lnSpc>
            </a:pPr>
            <a:endParaRPr lang="pl-P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ytuł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715962"/>
          </a:xfrm>
        </p:spPr>
        <p:txBody>
          <a:bodyPr/>
          <a:lstStyle/>
          <a:p>
            <a:r>
              <a:rPr lang="pl-PL" sz="2800" b="1" dirty="0"/>
              <a:t>Etapy pomocy </a:t>
            </a:r>
            <a:r>
              <a:rPr lang="pl-PL" sz="2800" b="1" dirty="0" smtClean="0"/>
              <a:t>osobom z niepełnosprawnością: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0" y="1412875"/>
            <a:ext cx="9144000" cy="51593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l-PL" sz="2800" b="1" dirty="0" smtClean="0"/>
              <a:t>przed </a:t>
            </a:r>
            <a:r>
              <a:rPr lang="pl-PL" sz="2800" b="1" dirty="0"/>
              <a:t>podjęciem nauki </a:t>
            </a:r>
            <a:r>
              <a:rPr lang="pl-PL" sz="2800" dirty="0"/>
              <a:t>– dotarcie z ofertą do środowiska osób zainteresowanych, „Drzwi otwarte” z uwzględnieniem problematyki kształcenia niepełnosprawnych, spotkania poprzedzające proces rekrutacji w celu poznania potrzeb edukacyjnych i </a:t>
            </a:r>
            <a:r>
              <a:rPr lang="pl-PL" sz="2800" dirty="0" smtClean="0"/>
              <a:t>predyspozycji osób z niepełnosprawnością, </a:t>
            </a:r>
            <a:r>
              <a:rPr lang="pl-PL" sz="2800" dirty="0"/>
              <a:t>zaprojektowanie pomocy;</a:t>
            </a:r>
          </a:p>
          <a:p>
            <a:pPr>
              <a:lnSpc>
                <a:spcPct val="90000"/>
              </a:lnSpc>
            </a:pPr>
            <a:r>
              <a:rPr lang="pl-PL" sz="2800" b="1" dirty="0" smtClean="0"/>
              <a:t>w </a:t>
            </a:r>
            <a:r>
              <a:rPr lang="pl-PL" sz="2800" b="1" dirty="0"/>
              <a:t>trakcie </a:t>
            </a:r>
            <a:r>
              <a:rPr lang="pl-PL" sz="2800" b="1" dirty="0" smtClean="0"/>
              <a:t>edukacji</a:t>
            </a:r>
            <a:r>
              <a:rPr lang="pl-PL" sz="2800" dirty="0" smtClean="0"/>
              <a:t> </a:t>
            </a:r>
            <a:r>
              <a:rPr lang="pl-PL" sz="2800" dirty="0"/>
              <a:t>– indywidualne wspomaganie stosownie do zdiagnozowanych potrzeb edukacyjnych;</a:t>
            </a:r>
          </a:p>
          <a:p>
            <a:pPr>
              <a:lnSpc>
                <a:spcPct val="90000"/>
              </a:lnSpc>
            </a:pPr>
            <a:r>
              <a:rPr lang="pl-PL" sz="2800" b="1" dirty="0" smtClean="0"/>
              <a:t>po </a:t>
            </a:r>
            <a:r>
              <a:rPr lang="pl-PL" sz="2800" b="1" dirty="0"/>
              <a:t>wyjściu </a:t>
            </a:r>
            <a:r>
              <a:rPr lang="pl-PL" sz="2800" b="1" dirty="0" smtClean="0"/>
              <a:t>ze szkoły</a:t>
            </a:r>
            <a:r>
              <a:rPr lang="pl-PL" sz="2800" dirty="0" smtClean="0"/>
              <a:t> </a:t>
            </a:r>
            <a:r>
              <a:rPr lang="pl-PL" sz="2800" dirty="0"/>
              <a:t>– kontakt z absolwentami, wspomaganie w wejściu na rynek pracy.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/>
              <a:t>Problemy dotyczące kształcenia zawodowego uczniów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z niepełnosprawnością:</a:t>
            </a:r>
            <a:endParaRPr lang="pl-PL" sz="2800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229600" cy="45291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2800" dirty="0"/>
              <a:t>kończenie edukacji po gimnazjum</a:t>
            </a:r>
          </a:p>
          <a:p>
            <a:pPr>
              <a:lnSpc>
                <a:spcPct val="90000"/>
              </a:lnSpc>
            </a:pPr>
            <a:r>
              <a:rPr lang="pl-PL" sz="2800" dirty="0"/>
              <a:t>brak </a:t>
            </a:r>
            <a:r>
              <a:rPr lang="pl-PL" sz="2800" dirty="0" smtClean="0"/>
              <a:t>(lub niedostateczna ilość i jakość) systemowych </a:t>
            </a:r>
            <a:r>
              <a:rPr lang="pl-PL" sz="2800" dirty="0"/>
              <a:t>rozwiązań dotyczących doradztwa zawodowego dla uczniów gimnazjum ze szczególnym uwzględnieniem planowania drogi edukacyjno- zawodowej </a:t>
            </a:r>
            <a:r>
              <a:rPr lang="pl-PL" sz="2800" dirty="0" smtClean="0"/>
              <a:t>ucznia z  niepełnosprawnością</a:t>
            </a:r>
            <a:endParaRPr lang="pl-PL" sz="2800" dirty="0"/>
          </a:p>
          <a:p>
            <a:pPr>
              <a:lnSpc>
                <a:spcPct val="90000"/>
              </a:lnSpc>
            </a:pPr>
            <a:r>
              <a:rPr lang="pl-PL" sz="2800" dirty="0"/>
              <a:t>ograniczona oferta kształcenia </a:t>
            </a:r>
            <a:r>
              <a:rPr lang="pl-PL" sz="2800" dirty="0" smtClean="0"/>
              <a:t>integracyjnego/specjalnego  </a:t>
            </a:r>
            <a:r>
              <a:rPr lang="pl-PL" sz="2800" dirty="0"/>
              <a:t>na poziomie szkoły ponadgimnazjalnej</a:t>
            </a:r>
          </a:p>
          <a:p>
            <a:pPr>
              <a:lnSpc>
                <a:spcPct val="90000"/>
              </a:lnSpc>
            </a:pPr>
            <a:r>
              <a:rPr lang="pl-PL" sz="2800" dirty="0"/>
              <a:t>brak lub ograniczenie wsparcia terapeutycznego</a:t>
            </a:r>
          </a:p>
          <a:p>
            <a:pPr>
              <a:lnSpc>
                <a:spcPct val="90000"/>
              </a:lnSpc>
            </a:pP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2000" dirty="0"/>
              <a:t>Celem podjętych badań było zdiagnozowanie edukacyjnych uwarunkowań perspektyw zawodowych osób </a:t>
            </a:r>
            <a:r>
              <a:rPr lang="pl-PL" sz="2000" dirty="0" smtClean="0"/>
              <a:t>z niepełnosprawnością </a:t>
            </a:r>
            <a:r>
              <a:rPr lang="pl-PL" sz="2000" dirty="0"/>
              <a:t>kończących kształcenie zawodowe.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49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2400" dirty="0"/>
              <a:t>Ocenie poddano przygotowanie osób z niepełnosprawnością w szkołach zawodowych w zakresie kompetencji kluczowych w kontekście perspektyw odnalezienia się na rynku pracy;</a:t>
            </a:r>
          </a:p>
          <a:p>
            <a:pPr>
              <a:lnSpc>
                <a:spcPct val="80000"/>
              </a:lnSpc>
            </a:pPr>
            <a:r>
              <a:rPr lang="pl-PL" sz="2400" dirty="0"/>
              <a:t>Poszukiwano różnic i podobieństw pomiędzy niepełnosprawnymi i pełnosprawnymi absolwentami średnich szkół zawodowych w zakresie poziomu kompetencji ogólnych, zainteresowań, samooceny własnych kompetencji w kontekście przyszłej sytuacji poszukiwania i znalezienia oraz utrzymania pracy;</a:t>
            </a:r>
          </a:p>
          <a:p>
            <a:pPr>
              <a:lnSpc>
                <a:spcPct val="80000"/>
              </a:lnSpc>
            </a:pPr>
            <a:r>
              <a:rPr lang="pl-PL" sz="2400" dirty="0"/>
              <a:t>Poszukiwano uwarunkowań perspektyw aktywizacji zawodowej osób z niepełnosprawnością poprzez np. rozpoznanie ich oczekiwań związanych z sytuacją </a:t>
            </a:r>
            <a:r>
              <a:rPr lang="pl-PL" sz="2400" dirty="0" smtClean="0"/>
              <a:t>pracy.</a:t>
            </a:r>
            <a:endParaRPr lang="pl-PL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2200"/>
              <a:t>Poziom samooceny:</a:t>
            </a:r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pl-PL" sz="2600"/>
          </a:p>
        </p:txBody>
      </p:sp>
      <p:sp>
        <p:nvSpPr>
          <p:cNvPr id="37896" name="Rectangle 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pl-PL" sz="2600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l-PL"/>
          </a:p>
        </p:txBody>
      </p:sp>
      <p:graphicFrame>
        <p:nvGraphicFramePr>
          <p:cNvPr id="37892" name="Wykres 12"/>
          <p:cNvGraphicFramePr>
            <a:graphicFrameLocks/>
          </p:cNvGraphicFramePr>
          <p:nvPr/>
        </p:nvGraphicFramePr>
        <p:xfrm>
          <a:off x="533400" y="1752600"/>
          <a:ext cx="3886200" cy="3962400"/>
        </p:xfrm>
        <a:graphic>
          <a:graphicData uri="http://schemas.openxmlformats.org/presentationml/2006/ole">
            <p:oleObj spid="_x0000_s37892" name="Wykres" r:id="rId3" imgW="4554107" imgH="2651990" progId="Excel.Sheet.8">
              <p:embed/>
            </p:oleObj>
          </a:graphicData>
        </a:graphic>
      </p:graphicFrame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l-PL"/>
          </a:p>
        </p:txBody>
      </p:sp>
      <p:graphicFrame>
        <p:nvGraphicFramePr>
          <p:cNvPr id="37897" name="Wykres 11"/>
          <p:cNvGraphicFramePr>
            <a:graphicFrameLocks/>
          </p:cNvGraphicFramePr>
          <p:nvPr/>
        </p:nvGraphicFramePr>
        <p:xfrm>
          <a:off x="4800600" y="1752600"/>
          <a:ext cx="3886200" cy="3886200"/>
        </p:xfrm>
        <a:graphic>
          <a:graphicData uri="http://schemas.openxmlformats.org/presentationml/2006/ole">
            <p:oleObj spid="_x0000_s37897" name="Wykres" r:id="rId4" imgW="4554107" imgH="265199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2200"/>
              <a:t>Poziom samooceny: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l-PL" sz="1700"/>
              <a:t>Istotnie wyższym poziomem samooceny w podskali „Ja realne” odznaczają się osoby pełnosprawne. </a:t>
            </a:r>
          </a:p>
          <a:p>
            <a:pPr>
              <a:lnSpc>
                <a:spcPct val="80000"/>
              </a:lnSpc>
            </a:pPr>
            <a:r>
              <a:rPr lang="pl-PL" sz="1700"/>
              <a:t>Można zatem wnioskować, iż w obrębie 24 z 35 cech wyżej oceniają swoje możliwości osoby pełnosprawne. Dotyczy to zarówno cech fizycznych, jak i psychicznych. Jednak większość ze wskazanych przymiotników opisuje predyspozycje psychiczne. </a:t>
            </a:r>
          </a:p>
          <a:p>
            <a:pPr>
              <a:lnSpc>
                <a:spcPct val="80000"/>
              </a:lnSpc>
            </a:pPr>
            <a:r>
              <a:rPr lang="pl-PL" sz="1700"/>
              <a:t>Uznać zatem należy, że różnice w postrzeganiu siebie, przez osoby z niepełnosprawnością, w większym stopniu dotyczą oszacowań własnych kompetencji związanych z ograniczeniami natury mentalnej niż fizycznej.</a:t>
            </a:r>
          </a:p>
          <a:p>
            <a:pPr>
              <a:lnSpc>
                <a:spcPct val="80000"/>
              </a:lnSpc>
            </a:pPr>
            <a:r>
              <a:rPr lang="pl-PL" sz="1700"/>
              <a:t>Jeszcze wyraźniej tendencja ta obserwowana jest w przypadku podskali „Ja idealne”. Mimo że tylko 3 cechy są różnicującymi, wszystkie odnoszą się do sfery psychicznej (zgodny, poważny, nerwowy).</a:t>
            </a:r>
          </a:p>
          <a:p>
            <a:pPr>
              <a:lnSpc>
                <a:spcPct val="80000"/>
              </a:lnSpc>
            </a:pPr>
            <a:r>
              <a:rPr lang="pl-PL" sz="1700"/>
              <a:t>Różnica pomiędzy „Ja realnym” a „Ja idealnym” pozwala uświadomić sobie dystans jaki dzieli wymiary. Z badań wynika, że jest on większy w przypadku osób z niepełnosprawnością niż w grupie osób pełnosprawnych. Oznacza to, że wizja samego siebie jest bliższa oczekiwanej w grupie osób pełnosprawnych niż z niepełnosprawnością.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2000"/>
              <a:t>Znaczenie zdobycia zawodu w planach życiowych badanych uczniów niepełnosprawnych i pełnosprawnych kończących kształcenie na etapie średniej szkoły zawodowej</a:t>
            </a:r>
          </a:p>
        </p:txBody>
      </p:sp>
      <p:graphicFrame>
        <p:nvGraphicFramePr>
          <p:cNvPr id="49194" name="Group 42"/>
          <p:cNvGraphicFramePr>
            <a:graphicFrameLocks noGrp="1"/>
          </p:cNvGraphicFramePr>
          <p:nvPr>
            <p:ph idx="1"/>
          </p:nvPr>
        </p:nvGraphicFramePr>
        <p:xfrm>
          <a:off x="838200" y="2362200"/>
          <a:ext cx="7693025" cy="3862389"/>
        </p:xfrm>
        <a:graphic>
          <a:graphicData uri="http://schemas.openxmlformats.org/drawingml/2006/table">
            <a:tbl>
              <a:tblPr/>
              <a:tblGrid>
                <a:gridCol w="2563813"/>
                <a:gridCol w="2565400"/>
                <a:gridCol w="2563812"/>
              </a:tblGrid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Kategoria odpowiedzi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Osoby niepełnosprawne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Osoby pełnosprawne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Nieważne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59,88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60,56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Mało ważne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25,58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30,56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Obojętne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13,37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7,78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Ważne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Bardzo ważne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2000"/>
              <a:t>Opinie osób niepełnosprawnych i pełnosprawnych dotyczące jakości przygotowania do pracy zawodowej w kształceniu średnim zawodowym  </a:t>
            </a:r>
          </a:p>
        </p:txBody>
      </p:sp>
      <p:graphicFrame>
        <p:nvGraphicFramePr>
          <p:cNvPr id="53286" name="Group 38"/>
          <p:cNvGraphicFramePr>
            <a:graphicFrameLocks noGrp="1"/>
          </p:cNvGraphicFramePr>
          <p:nvPr>
            <p:ph idx="1"/>
          </p:nvPr>
        </p:nvGraphicFramePr>
        <p:xfrm>
          <a:off x="457200" y="1719263"/>
          <a:ext cx="8229600" cy="4000501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987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Kategoria odpowiedzi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Osoby niepełnosprawne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Osoby pełnosprawne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Bardzo dobrze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11,77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dobrze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24,71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Nie ma zdania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34,84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44,71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źle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49,03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18,82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wnioskowanie:</a:t>
            </a:r>
            <a:endParaRPr lang="pl-PL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 sz="2100" dirty="0"/>
              <a:t>Z przeprowadzonych analiz wynika, że już na wejściu w dorosłe życie związane z aktywnością zawodową osoby z niepełnosprawnością istotnie częściej mają poczucie niekompetencji i prawdopodobnie związane z tym  również przeświadczenie o ich niekonkurencyjności w ubieganiu się o zatrudnienie na otwartym rynku pracy. </a:t>
            </a:r>
          </a:p>
          <a:p>
            <a:pPr>
              <a:lnSpc>
                <a:spcPct val="90000"/>
              </a:lnSpc>
            </a:pPr>
            <a:r>
              <a:rPr lang="pl-PL" sz="2100" dirty="0"/>
              <a:t>Wciąż duża grupa uczniów tak niepełnosprawnych, jak i pełnosprawnych nie potrafi sformułować jednoznacznej opinii na temat własnego przygotowania zawodowego . Jest to niepokojące, gdyż sugeruje brak umiejętności oceny własnych kompetencji zawodowych i z pewnością spowoduje, w najlepszym przypadku,  odroczenie decyzji o włączeniu się w życie zawodowe.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Cd: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 sz="2100" dirty="0"/>
              <a:t>Niepokoi również sceptycyzm ujawniany w opiniach dotyczących szans.</a:t>
            </a:r>
          </a:p>
          <a:p>
            <a:pPr>
              <a:lnSpc>
                <a:spcPct val="90000"/>
              </a:lnSpc>
            </a:pPr>
            <a:r>
              <a:rPr lang="pl-PL" sz="2100" dirty="0"/>
              <a:t>Aż 83,34% uczniów pełnosprawnych i 77,71% niepełnosprawnych nie widzi realnych szans na szybkie usamodzielnienie się ekonomiczne, co oznacza, że realna jest dla nich groźba bezrobocia po zakończeniu kształcenia, przynajmniej na poziomie szkoły średniej.</a:t>
            </a:r>
          </a:p>
          <a:p>
            <a:pPr>
              <a:lnSpc>
                <a:spcPct val="90000"/>
              </a:lnSpc>
            </a:pPr>
            <a:r>
              <a:rPr lang="pl-PL" sz="2100" dirty="0"/>
              <a:t>Warte podkreślenia jest, że </a:t>
            </a:r>
            <a:r>
              <a:rPr lang="pl-PL" sz="2100" b="1" dirty="0"/>
              <a:t>optymistycznie swoje szanse ocenia zdecydowanie większa grupa uczniów niepełnosprawnych</a:t>
            </a:r>
            <a:r>
              <a:rPr lang="pl-PL" sz="2100" dirty="0"/>
              <a:t> niż pełnosprawnych. Jako duże i bardzo duże określa je niemal 9% osób, u których rozwój ma charakter zaburzony, przy jedynie 2,3% pełnosprawnych.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eć">
  <a:themeElements>
    <a:clrScheme name="Sieć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Sieć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ieć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eć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eć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eć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eć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eć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eć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eć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eć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eć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394</TotalTime>
  <Words>855</Words>
  <Application>Microsoft Office PowerPoint</Application>
  <PresentationFormat>Pokaz na ekranie (4:3)</PresentationFormat>
  <Paragraphs>89</Paragraphs>
  <Slides>12</Slides>
  <Notes>0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4" baseType="lpstr">
      <vt:lpstr>Sieć</vt:lpstr>
      <vt:lpstr>Wykres</vt:lpstr>
      <vt:lpstr>Uwarunkowania sukcesu absolwentów z niepełnosprawnością intelektualną na zmieniającym się rynku pracy. </vt:lpstr>
      <vt:lpstr>Problemy dotyczące kształcenia zawodowego uczniów  z niepełnosprawnością:</vt:lpstr>
      <vt:lpstr>Celem podjętych badań było zdiagnozowanie edukacyjnych uwarunkowań perspektyw zawodowych osób z niepełnosprawnością kończących kształcenie zawodowe. </vt:lpstr>
      <vt:lpstr>Poziom samooceny:</vt:lpstr>
      <vt:lpstr>Poziom samooceny:</vt:lpstr>
      <vt:lpstr>Znaczenie zdobycia zawodu w planach życiowych badanych uczniów niepełnosprawnych i pełnosprawnych kończących kształcenie na etapie średniej szkoły zawodowej</vt:lpstr>
      <vt:lpstr>Opinie osób niepełnosprawnych i pełnosprawnych dotyczące jakości przygotowania do pracy zawodowej w kształceniu średnim zawodowym  </vt:lpstr>
      <vt:lpstr>wnioskowanie:</vt:lpstr>
      <vt:lpstr>Cd:</vt:lpstr>
      <vt:lpstr>Najczęściej powtarzające się cechy pracownika w opiniach pracodawców to:</vt:lpstr>
      <vt:lpstr>Indywidualne możliwości i ograniczenia: (Z. Woźniak 2007: w A. Brzezińska, K. Maj, Z. Woźniak (red.))</vt:lpstr>
      <vt:lpstr>Etapy pomocy osobom z niepełnosprawnością: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Beata</dc:creator>
  <cp:lastModifiedBy>UMŁ</cp:lastModifiedBy>
  <cp:revision>32</cp:revision>
  <cp:lastPrinted>1601-01-01T00:00:00Z</cp:lastPrinted>
  <dcterms:created xsi:type="dcterms:W3CDTF">2011-04-11T17:48:36Z</dcterms:created>
  <dcterms:modified xsi:type="dcterms:W3CDTF">2015-03-19T08:07:48Z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