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handoutMasterIdLst>
    <p:handoutMasterId r:id="rId18"/>
  </p:handoutMasterIdLst>
  <p:sldIdLst>
    <p:sldId id="257" r:id="rId2"/>
    <p:sldId id="267" r:id="rId3"/>
    <p:sldId id="268" r:id="rId4"/>
    <p:sldId id="269" r:id="rId5"/>
    <p:sldId id="271" r:id="rId6"/>
    <p:sldId id="270" r:id="rId7"/>
    <p:sldId id="262" r:id="rId8"/>
    <p:sldId id="272" r:id="rId9"/>
    <p:sldId id="263" r:id="rId10"/>
    <p:sldId id="258" r:id="rId11"/>
    <p:sldId id="259" r:id="rId12"/>
    <p:sldId id="260" r:id="rId13"/>
    <p:sldId id="261" r:id="rId14"/>
    <p:sldId id="264" r:id="rId15"/>
    <p:sldId id="265" r:id="rId16"/>
    <p:sldId id="266" r:id="rId17"/>
  </p:sldIdLst>
  <p:sldSz cx="9144000" cy="6858000" type="screen4x3"/>
  <p:notesSz cx="6888163" cy="100203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_000\Desktop\Ba&#322;tycka\1%20&#346;wi&#281;ta%20i%20ich%20realizacj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_000\Desktop\Ba&#322;tycka\2%20Formy%20realizacj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_000\Desktop\Ba&#322;tycka\3%20promocj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ario_000\Desktop\Ba&#322;tycka\4%20medi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title>
      <c:tx>
        <c:rich>
          <a:bodyPr/>
          <a:lstStyle/>
          <a:p>
            <a:pPr>
              <a:defRPr sz="1400"/>
            </a:pPr>
            <a:r>
              <a:rPr lang="pl-PL" sz="1400"/>
              <a:t>Wykres 1: Realizacja świąt bibliotecznych przez biblioteki szkolne Łodzi </a:t>
            </a:r>
          </a:p>
        </c:rich>
      </c:tx>
      <c:layout/>
    </c:title>
    <c:plotArea>
      <c:layout/>
      <c:barChart>
        <c:barDir val="bar"/>
        <c:grouping val="stacked"/>
        <c:ser>
          <c:idx val="0"/>
          <c:order val="0"/>
          <c:tx>
            <c:strRef>
              <c:f>Arkusz2!$B$1</c:f>
              <c:strCache>
                <c:ptCount val="1"/>
                <c:pt idx="0">
                  <c:v>tak, zawsze lub często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Base"/>
            <c:showVal val="1"/>
          </c:dLbls>
          <c:cat>
            <c:strRef>
              <c:f>Arkusz2!$A$3:$A$14</c:f>
              <c:strCache>
                <c:ptCount val="11"/>
                <c:pt idx="0">
                  <c:v>Światowy Dzień Społeczeństwa Informacyjnego</c:v>
                </c:pt>
                <c:pt idx="1">
                  <c:v>Międzynarodowy Dzień Pisarzy</c:v>
                </c:pt>
                <c:pt idx="2">
                  <c:v>Ogólnopolski Dzień Głośnego Czytania</c:v>
                </c:pt>
                <c:pt idx="3">
                  <c:v>Święto Uwalniania Książek (Bookcrossing)</c:v>
                </c:pt>
                <c:pt idx="4">
                  <c:v>Dzień Bibliotekarzy i Bibliotek</c:v>
                </c:pt>
                <c:pt idx="5">
                  <c:v>Międzynarodowy Dzień Książki dla Dzieci</c:v>
                </c:pt>
                <c:pt idx="6">
                  <c:v>Międzynarodowy Dzień Książki i Praw Autorskich</c:v>
                </c:pt>
                <c:pt idx="7">
                  <c:v>Ogólnopolski Tydzień Czytania Dzieciom w ramach akcji Cała Polska czyta dzieciom</c:v>
                </c:pt>
                <c:pt idx="8">
                  <c:v>Ogólnopolski Tydzień Bibliotek</c:v>
                </c:pt>
                <c:pt idx="9">
                  <c:v>Światowy Dzień Pluszowego Misia</c:v>
                </c:pt>
                <c:pt idx="10">
                  <c:v>Międzynarodowy Miesiąc Bibliotek Szkolnych</c:v>
                </c:pt>
              </c:strCache>
            </c:strRef>
          </c:cat>
          <c:val>
            <c:numRef>
              <c:f>Arkusz2!$B$3:$B$14</c:f>
              <c:numCache>
                <c:formatCode>General</c:formatCode>
                <c:ptCount val="12"/>
                <c:pt idx="0">
                  <c:v>4</c:v>
                </c:pt>
                <c:pt idx="1">
                  <c:v>12</c:v>
                </c:pt>
                <c:pt idx="2">
                  <c:v>24</c:v>
                </c:pt>
                <c:pt idx="3">
                  <c:v>24</c:v>
                </c:pt>
                <c:pt idx="4">
                  <c:v>31</c:v>
                </c:pt>
                <c:pt idx="5">
                  <c:v>31</c:v>
                </c:pt>
                <c:pt idx="6">
                  <c:v>38</c:v>
                </c:pt>
                <c:pt idx="7">
                  <c:v>38</c:v>
                </c:pt>
                <c:pt idx="8">
                  <c:v>38</c:v>
                </c:pt>
                <c:pt idx="9">
                  <c:v>53</c:v>
                </c:pt>
                <c:pt idx="10">
                  <c:v>83</c:v>
                </c:pt>
              </c:numCache>
            </c:numRef>
          </c:val>
        </c:ser>
        <c:ser>
          <c:idx val="1"/>
          <c:order val="1"/>
          <c:tx>
            <c:strRef>
              <c:f>Arkusz2!$C$1</c:f>
              <c:strCache>
                <c:ptCount val="1"/>
                <c:pt idx="0">
                  <c:v>tak, czasami</c:v>
                </c:pt>
              </c:strCache>
            </c:strRef>
          </c:tx>
          <c:dLbls>
            <c:dLbl>
              <c:idx val="0"/>
              <c:layout>
                <c:manualLayout>
                  <c:x val="2.8438818565400918E-2"/>
                  <c:y val="0"/>
                </c:manualLayout>
              </c:layout>
              <c:dLblPos val="ctr"/>
              <c:showVal val="1"/>
            </c:dLbl>
            <c:spPr>
              <a:solidFill>
                <a:schemeClr val="bg1">
                  <a:lumMod val="85000"/>
                </a:schemeClr>
              </a:solidFill>
              <a:ln>
                <a:solidFill>
                  <a:sysClr val="windowText" lastClr="000000"/>
                </a:solidFill>
              </a:ln>
            </c:spPr>
            <c:txPr>
              <a:bodyPr/>
              <a:lstStyle/>
              <a:p>
                <a:pPr>
                  <a:defRPr sz="1400"/>
                </a:pPr>
                <a:endParaRPr lang="pl-PL"/>
              </a:p>
            </c:txPr>
            <c:dLblPos val="inEnd"/>
            <c:showVal val="1"/>
          </c:dLbls>
          <c:cat>
            <c:strRef>
              <c:f>Arkusz2!$A$3:$A$14</c:f>
              <c:strCache>
                <c:ptCount val="11"/>
                <c:pt idx="0">
                  <c:v>Światowy Dzień Społeczeństwa Informacyjnego</c:v>
                </c:pt>
                <c:pt idx="1">
                  <c:v>Międzynarodowy Dzień Pisarzy</c:v>
                </c:pt>
                <c:pt idx="2">
                  <c:v>Ogólnopolski Dzień Głośnego Czytania</c:v>
                </c:pt>
                <c:pt idx="3">
                  <c:v>Święto Uwalniania Książek (Bookcrossing)</c:v>
                </c:pt>
                <c:pt idx="4">
                  <c:v>Dzień Bibliotekarzy i Bibliotek</c:v>
                </c:pt>
                <c:pt idx="5">
                  <c:v>Międzynarodowy Dzień Książki dla Dzieci</c:v>
                </c:pt>
                <c:pt idx="6">
                  <c:v>Międzynarodowy Dzień Książki i Praw Autorskich</c:v>
                </c:pt>
                <c:pt idx="7">
                  <c:v>Ogólnopolski Tydzień Czytania Dzieciom w ramach akcji Cała Polska czyta dzieciom</c:v>
                </c:pt>
                <c:pt idx="8">
                  <c:v>Ogólnopolski Tydzień Bibliotek</c:v>
                </c:pt>
                <c:pt idx="9">
                  <c:v>Światowy Dzień Pluszowego Misia</c:v>
                </c:pt>
                <c:pt idx="10">
                  <c:v>Międzynarodowy Miesiąc Bibliotek Szkolnych</c:v>
                </c:pt>
              </c:strCache>
            </c:strRef>
          </c:cat>
          <c:val>
            <c:numRef>
              <c:f>Arkusz2!$C$3:$C$14</c:f>
              <c:numCache>
                <c:formatCode>General</c:formatCode>
                <c:ptCount val="12"/>
                <c:pt idx="0">
                  <c:v>0</c:v>
                </c:pt>
                <c:pt idx="1">
                  <c:v>26</c:v>
                </c:pt>
                <c:pt idx="2">
                  <c:v>7</c:v>
                </c:pt>
                <c:pt idx="3">
                  <c:v>21</c:v>
                </c:pt>
                <c:pt idx="4">
                  <c:v>12</c:v>
                </c:pt>
                <c:pt idx="5">
                  <c:v>14</c:v>
                </c:pt>
                <c:pt idx="6">
                  <c:v>14</c:v>
                </c:pt>
                <c:pt idx="7">
                  <c:v>24</c:v>
                </c:pt>
                <c:pt idx="8">
                  <c:v>33</c:v>
                </c:pt>
                <c:pt idx="9">
                  <c:v>2</c:v>
                </c:pt>
                <c:pt idx="10">
                  <c:v>10</c:v>
                </c:pt>
              </c:numCache>
            </c:numRef>
          </c:val>
        </c:ser>
        <c:dLbls>
          <c:showVal val="1"/>
        </c:dLbls>
        <c:overlap val="100"/>
        <c:axId val="78983168"/>
        <c:axId val="78984704"/>
      </c:barChart>
      <c:catAx>
        <c:axId val="78983168"/>
        <c:scaling>
          <c:orientation val="minMax"/>
        </c:scaling>
        <c:axPos val="l"/>
        <c:tickLblPos val="nextTo"/>
        <c:txPr>
          <a:bodyPr/>
          <a:lstStyle/>
          <a:p>
            <a:pPr>
              <a:defRPr sz="1400"/>
            </a:pPr>
            <a:endParaRPr lang="pl-PL"/>
          </a:p>
        </c:txPr>
        <c:crossAx val="78984704"/>
        <c:crosses val="autoZero"/>
        <c:auto val="1"/>
        <c:lblAlgn val="ctr"/>
        <c:lblOffset val="100"/>
      </c:catAx>
      <c:valAx>
        <c:axId val="7898470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wskaźniki procentowe</a:t>
                </a:r>
              </a:p>
            </c:rich>
          </c:tx>
          <c:layout/>
        </c:title>
        <c:numFmt formatCode="General" sourceLinked="1"/>
        <c:tickLblPos val="nextTo"/>
        <c:crossAx val="78983168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title>
      <c:tx>
        <c:rich>
          <a:bodyPr/>
          <a:lstStyle/>
          <a:p>
            <a:pPr>
              <a:defRPr sz="1600"/>
            </a:pPr>
            <a:r>
              <a:rPr lang="pl-PL" sz="1600"/>
              <a:t>Wykres 2. Formy obchodów świąt bibliotecznych </a:t>
            </a:r>
          </a:p>
          <a:p>
            <a:pPr>
              <a:defRPr sz="1600"/>
            </a:pPr>
            <a:r>
              <a:rPr lang="pl-PL" sz="1600"/>
              <a:t>w bibliotekach szkolnych Łodzi  </a:t>
            </a:r>
            <a:endParaRPr lang="en-US" sz="160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Arkusz1!$B$1</c:f>
              <c:strCache>
                <c:ptCount val="1"/>
                <c:pt idx="0">
                  <c:v>wskaźniki procentowe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Base"/>
            <c:showVal val="1"/>
          </c:dLbls>
          <c:cat>
            <c:strRef>
              <c:f>Arkusz1!$A$2:$A$8</c:f>
              <c:strCache>
                <c:ptCount val="7"/>
                <c:pt idx="0">
                  <c:v> happeningi</c:v>
                </c:pt>
                <c:pt idx="1">
                  <c:v> lekcje poświęcone świętu prowadzone przez nauczyciela przedmiotowego</c:v>
                </c:pt>
                <c:pt idx="2">
                  <c:v> spotkania z ciekawymi ludźmi</c:v>
                </c:pt>
                <c:pt idx="3">
                  <c:v>wycieczki</c:v>
                </c:pt>
                <c:pt idx="4">
                  <c:v>lekcje poświęcone świętu prowdzone prze bibliotekarza</c:v>
                </c:pt>
                <c:pt idx="5">
                  <c:v> konkursy</c:v>
                </c:pt>
                <c:pt idx="6">
                  <c:v>wystawy</c:v>
                </c:pt>
              </c:strCache>
            </c:str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17</c:v>
                </c:pt>
                <c:pt idx="1">
                  <c:v>17</c:v>
                </c:pt>
                <c:pt idx="2">
                  <c:v>43</c:v>
                </c:pt>
                <c:pt idx="3">
                  <c:v>50</c:v>
                </c:pt>
                <c:pt idx="4">
                  <c:v>52</c:v>
                </c:pt>
                <c:pt idx="5">
                  <c:v>79</c:v>
                </c:pt>
                <c:pt idx="6">
                  <c:v>95</c:v>
                </c:pt>
              </c:numCache>
            </c:numRef>
          </c:val>
        </c:ser>
        <c:dLbls>
          <c:showVal val="1"/>
        </c:dLbls>
        <c:axId val="79010048"/>
        <c:axId val="51449856"/>
      </c:barChart>
      <c:catAx>
        <c:axId val="79010048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51449856"/>
        <c:crosses val="autoZero"/>
        <c:auto val="1"/>
        <c:lblAlgn val="ctr"/>
        <c:lblOffset val="100"/>
      </c:catAx>
      <c:valAx>
        <c:axId val="51449856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wskaźniki procentowe</a:t>
                </a:r>
              </a:p>
            </c:rich>
          </c:tx>
          <c:layout/>
        </c:title>
        <c:numFmt formatCode="General" sourceLinked="1"/>
        <c:tickLblPos val="nextTo"/>
        <c:crossAx val="79010048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 sz="1400"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style val="1"/>
  <c:chart>
    <c:title>
      <c:tx>
        <c:rich>
          <a:bodyPr/>
          <a:lstStyle/>
          <a:p>
            <a:pPr>
              <a:defRPr sz="1600"/>
            </a:pPr>
            <a:r>
              <a:rPr lang="pl-PL" sz="1600"/>
              <a:t>Wykres 3. Media</a:t>
            </a:r>
            <a:r>
              <a:rPr lang="pl-PL" sz="1600" baseline="0"/>
              <a:t> wykorzytywane do promocji świąt bibliotecznych</a:t>
            </a:r>
          </a:p>
          <a:p>
            <a:pPr>
              <a:defRPr sz="1600"/>
            </a:pPr>
            <a:r>
              <a:rPr lang="pl-PL" sz="1600" baseline="0"/>
              <a:t>przez biblioteki szkolne Łodzi</a:t>
            </a:r>
            <a:endParaRPr lang="pl-PL" sz="1600"/>
          </a:p>
        </c:rich>
      </c:tx>
      <c:layout/>
    </c:title>
    <c:plotArea>
      <c:layout>
        <c:manualLayout>
          <c:layoutTarget val="inner"/>
          <c:xMode val="edge"/>
          <c:yMode val="edge"/>
          <c:x val="0.38489107611548612"/>
          <c:y val="0.20560185185185184"/>
          <c:w val="0.36238101487314139"/>
          <c:h val="0.58024679206765695"/>
        </c:manualLayout>
      </c:layout>
      <c:barChart>
        <c:barDir val="bar"/>
        <c:grouping val="stacked"/>
        <c:ser>
          <c:idx val="0"/>
          <c:order val="0"/>
          <c:tx>
            <c:strRef>
              <c:f>Arkusz1!$B$1</c:f>
              <c:strCache>
                <c:ptCount val="1"/>
                <c:pt idx="0">
                  <c:v>tak, zawsze</c:v>
                </c:pt>
              </c:strCache>
            </c:strRef>
          </c:tx>
          <c:spPr>
            <a:solidFill>
              <a:srgbClr val="FF0000"/>
            </a:solidFill>
          </c:spPr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dLblPos val="inBase"/>
            <c:showVal val="1"/>
          </c:dLbls>
          <c:cat>
            <c:strRef>
              <c:f>Arkusz1!$A$2:$A$6</c:f>
              <c:strCache>
                <c:ptCount val="5"/>
                <c:pt idx="0">
                  <c:v>blog</c:v>
                </c:pt>
                <c:pt idx="1">
                  <c:v>Facebook</c:v>
                </c:pt>
                <c:pt idx="2">
                  <c:v>strona internetowa biblioteki</c:v>
                </c:pt>
                <c:pt idx="3">
                  <c:v>gazetka szkolna</c:v>
                </c:pt>
                <c:pt idx="4">
                  <c:v>strona internetowa szkoły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2</c:v>
                </c:pt>
                <c:pt idx="1">
                  <c:v>5</c:v>
                </c:pt>
                <c:pt idx="2">
                  <c:v>31</c:v>
                </c:pt>
                <c:pt idx="3">
                  <c:v>52</c:v>
                </c:pt>
                <c:pt idx="4">
                  <c:v>73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tak, czasami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blog</c:v>
                </c:pt>
                <c:pt idx="1">
                  <c:v>Facebook</c:v>
                </c:pt>
                <c:pt idx="2">
                  <c:v>strona internetowa biblioteki</c:v>
                </c:pt>
                <c:pt idx="3">
                  <c:v>gazetka szkolna</c:v>
                </c:pt>
                <c:pt idx="4">
                  <c:v>strona internetowa szkoły</c:v>
                </c:pt>
              </c:strCache>
            </c:strRef>
          </c:cat>
          <c:val>
            <c:numRef>
              <c:f>Arkusz1!$C$2:$C$6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5</c:v>
                </c:pt>
                <c:pt idx="3">
                  <c:v>12</c:v>
                </c:pt>
                <c:pt idx="4">
                  <c:v>12</c:v>
                </c:pt>
              </c:numCache>
            </c:numRef>
          </c:val>
        </c:ser>
        <c:overlap val="100"/>
        <c:axId val="51479680"/>
        <c:axId val="51481216"/>
      </c:barChart>
      <c:catAx>
        <c:axId val="5147968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pl-PL"/>
          </a:p>
        </c:txPr>
        <c:crossAx val="51481216"/>
        <c:crosses val="autoZero"/>
        <c:auto val="1"/>
        <c:lblAlgn val="ctr"/>
        <c:lblOffset val="100"/>
      </c:catAx>
      <c:valAx>
        <c:axId val="51481216"/>
        <c:scaling>
          <c:orientation val="minMax"/>
        </c:scaling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wskaźniki procentowe</a:t>
                </a:r>
              </a:p>
            </c:rich>
          </c:tx>
          <c:layout/>
        </c:title>
        <c:numFmt formatCode="General" sourceLinked="1"/>
        <c:tickLblPos val="nextTo"/>
        <c:crossAx val="51479680"/>
        <c:crosses val="autoZero"/>
        <c:crossBetween val="between"/>
      </c:valAx>
    </c:plotArea>
    <c:legend>
      <c:legendPos val="r"/>
      <c:layout/>
    </c:legend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style val="1"/>
  <c:chart>
    <c:title>
      <c:tx>
        <c:rich>
          <a:bodyPr/>
          <a:lstStyle/>
          <a:p>
            <a:pPr>
              <a:defRPr sz="1600"/>
            </a:pPr>
            <a:r>
              <a:rPr lang="pl-PL" sz="1600"/>
              <a:t>Wykres 4. Brak informacji w mediach</a:t>
            </a:r>
            <a:r>
              <a:rPr lang="pl-PL" sz="1600" baseline="0"/>
              <a:t> zewnętrznych </a:t>
            </a:r>
          </a:p>
          <a:p>
            <a:pPr>
              <a:defRPr sz="1600"/>
            </a:pPr>
            <a:r>
              <a:rPr lang="pl-PL" sz="1600" baseline="0"/>
              <a:t>o imprezach związanych ze świętami bibliotecznymi organizowanymi w bibliotekach szkolnych Łodzi</a:t>
            </a:r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spPr>
              <a:solidFill>
                <a:schemeClr val="bg1">
                  <a:lumMod val="95000"/>
                </a:schemeClr>
              </a:solidFill>
              <a:ln>
                <a:solidFill>
                  <a:schemeClr val="tx1"/>
                </a:solidFill>
              </a:ln>
            </c:spPr>
            <c:dLblPos val="inBase"/>
            <c:showVal val="1"/>
          </c:dLbls>
          <c:cat>
            <c:strRef>
              <c:f>Arkusz1!$A$2:$A$4</c:f>
              <c:strCache>
                <c:ptCount val="3"/>
                <c:pt idx="0">
                  <c:v>prasa</c:v>
                </c:pt>
                <c:pt idx="1">
                  <c:v>telewizja</c:v>
                </c:pt>
                <c:pt idx="2">
                  <c:v>radio</c:v>
                </c:pt>
              </c:strCache>
            </c:strRef>
          </c:cat>
          <c:val>
            <c:numRef>
              <c:f>Arkusz1!$B$2:$B$4</c:f>
              <c:numCache>
                <c:formatCode>General</c:formatCode>
                <c:ptCount val="3"/>
                <c:pt idx="0">
                  <c:v>74</c:v>
                </c:pt>
                <c:pt idx="1">
                  <c:v>88</c:v>
                </c:pt>
                <c:pt idx="2">
                  <c:v>98</c:v>
                </c:pt>
              </c:numCache>
            </c:numRef>
          </c:val>
        </c:ser>
        <c:dLbls>
          <c:showVal val="1"/>
        </c:dLbls>
        <c:axId val="51510656"/>
        <c:axId val="51516544"/>
      </c:barChart>
      <c:catAx>
        <c:axId val="51510656"/>
        <c:scaling>
          <c:orientation val="minMax"/>
        </c:scaling>
        <c:axPos val="l"/>
        <c:tickLblPos val="nextTo"/>
        <c:txPr>
          <a:bodyPr/>
          <a:lstStyle/>
          <a:p>
            <a:pPr>
              <a:defRPr sz="1800"/>
            </a:pPr>
            <a:endParaRPr lang="pl-PL"/>
          </a:p>
        </c:txPr>
        <c:crossAx val="51516544"/>
        <c:crosses val="autoZero"/>
        <c:auto val="1"/>
        <c:lblAlgn val="ctr"/>
        <c:lblOffset val="100"/>
      </c:catAx>
      <c:valAx>
        <c:axId val="51516544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 sz="800"/>
                  <a:t>wska</a:t>
                </a:r>
                <a:r>
                  <a:rPr lang="pl-PL" sz="800"/>
                  <a:t>ź</a:t>
                </a:r>
                <a:r>
                  <a:rPr lang="en-US" sz="800"/>
                  <a:t>niki procentowe</a:t>
                </a:r>
              </a:p>
            </c:rich>
          </c:tx>
          <c:layout/>
        </c:title>
        <c:numFmt formatCode="General" sourceLinked="1"/>
        <c:tickLblPos val="nextTo"/>
        <c:crossAx val="51510656"/>
        <c:crosses val="autoZero"/>
        <c:crossBetween val="between"/>
      </c:valAx>
    </c:plotArea>
    <c:plotVisOnly val="1"/>
  </c:chart>
  <c:spPr>
    <a:solidFill>
      <a:schemeClr val="lt1"/>
    </a:solidFill>
    <a:ln w="25400" cap="flat" cmpd="sng" algn="ctr">
      <a:solidFill>
        <a:schemeClr val="dk1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pl-PL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3D37425-DE85-47D1-949B-406244051CA8}" type="doc">
      <dgm:prSet loTypeId="urn:microsoft.com/office/officeart/2005/8/layout/funnel1" loCatId="process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74410A7-9E1B-4866-874E-E1B02DA0E268}">
      <dgm:prSet phldrT="[Tekst]" custT="1"/>
      <dgm:spPr>
        <a:solidFill>
          <a:srgbClr val="FF0000"/>
        </a:solidFill>
        <a:ln>
          <a:solidFill>
            <a:srgbClr val="000000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</dgm:spPr>
      <dgm:t>
        <a:bodyPr/>
        <a:lstStyle/>
        <a:p>
          <a:r>
            <a:rPr lang="pl-PL" sz="1200" dirty="0" smtClean="0"/>
            <a:t>promocja BIBLIOTEKI</a:t>
          </a:r>
        </a:p>
        <a:p>
          <a:r>
            <a:rPr lang="pl-PL" sz="1200" dirty="0" smtClean="0"/>
            <a:t>jako instytucji</a:t>
          </a:r>
          <a:endParaRPr lang="pl-PL" sz="1200" dirty="0"/>
        </a:p>
      </dgm:t>
    </dgm:pt>
    <dgm:pt modelId="{78FC397E-75A8-4190-B90C-12959F2761D1}" type="parTrans" cxnId="{CD4CAD2F-5CCB-4E33-B486-FA8DA45C1A7C}">
      <dgm:prSet/>
      <dgm:spPr/>
      <dgm:t>
        <a:bodyPr/>
        <a:lstStyle/>
        <a:p>
          <a:endParaRPr lang="pl-PL"/>
        </a:p>
      </dgm:t>
    </dgm:pt>
    <dgm:pt modelId="{A47AF03E-77AB-4302-84BD-C399C1432760}" type="sibTrans" cxnId="{CD4CAD2F-5CCB-4E33-B486-FA8DA45C1A7C}">
      <dgm:prSet/>
      <dgm:spPr/>
      <dgm:t>
        <a:bodyPr/>
        <a:lstStyle/>
        <a:p>
          <a:endParaRPr lang="pl-PL"/>
        </a:p>
      </dgm:t>
    </dgm:pt>
    <dgm:pt modelId="{5DA3F57A-12AE-42ED-A453-DD57F99968BB}">
      <dgm:prSet phldrT="[Tekst]" custT="1"/>
      <dgm:spPr>
        <a:solidFill>
          <a:srgbClr val="FF0000"/>
        </a:solidFill>
        <a:ln>
          <a:solidFill>
            <a:srgbClr val="000000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l-PL" sz="1200" dirty="0" smtClean="0"/>
            <a:t>promocja zawodu</a:t>
          </a:r>
        </a:p>
        <a:p>
          <a:r>
            <a:rPr lang="pl-PL" sz="1200" dirty="0" smtClean="0"/>
            <a:t>BIBLIOTEKRZA</a:t>
          </a:r>
          <a:endParaRPr lang="pl-PL" sz="1200" dirty="0"/>
        </a:p>
      </dgm:t>
    </dgm:pt>
    <dgm:pt modelId="{A02A8FAF-AB78-46A7-9060-0AE3820C2BB4}" type="parTrans" cxnId="{8E34EEAA-FFDE-4885-AEC5-7DC4E1C3BC28}">
      <dgm:prSet/>
      <dgm:spPr/>
      <dgm:t>
        <a:bodyPr/>
        <a:lstStyle/>
        <a:p>
          <a:endParaRPr lang="pl-PL"/>
        </a:p>
      </dgm:t>
    </dgm:pt>
    <dgm:pt modelId="{BC8A5B82-859A-4B04-9945-D66E9F347114}" type="sibTrans" cxnId="{8E34EEAA-FFDE-4885-AEC5-7DC4E1C3BC28}">
      <dgm:prSet/>
      <dgm:spPr/>
      <dgm:t>
        <a:bodyPr/>
        <a:lstStyle/>
        <a:p>
          <a:endParaRPr lang="pl-PL"/>
        </a:p>
      </dgm:t>
    </dgm:pt>
    <dgm:pt modelId="{878C91A9-A8F1-46AB-BD5B-0CEEA1F7A00A}">
      <dgm:prSet phldrT="[Tekst]" phldr="1"/>
      <dgm:spPr/>
      <dgm:t>
        <a:bodyPr/>
        <a:lstStyle/>
        <a:p>
          <a:endParaRPr lang="pl-PL"/>
        </a:p>
      </dgm:t>
    </dgm:pt>
    <dgm:pt modelId="{F355B01F-A160-460F-8BE3-43A38DE874FA}" type="parTrans" cxnId="{B062F351-945D-41AD-93D9-261018B02276}">
      <dgm:prSet/>
      <dgm:spPr/>
      <dgm:t>
        <a:bodyPr/>
        <a:lstStyle/>
        <a:p>
          <a:endParaRPr lang="pl-PL"/>
        </a:p>
      </dgm:t>
    </dgm:pt>
    <dgm:pt modelId="{F1CAE340-B9BC-4025-A89A-0A907D67D309}" type="sibTrans" cxnId="{B062F351-945D-41AD-93D9-261018B02276}">
      <dgm:prSet/>
      <dgm:spPr/>
      <dgm:t>
        <a:bodyPr/>
        <a:lstStyle/>
        <a:p>
          <a:endParaRPr lang="pl-PL"/>
        </a:p>
      </dgm:t>
    </dgm:pt>
    <dgm:pt modelId="{B9EC669D-823E-4145-B998-82ACFEDBAABD}">
      <dgm:prSet phldrT="[Tekst]"/>
      <dgm:spPr>
        <a:solidFill>
          <a:srgbClr val="FFFF00"/>
        </a:solidFill>
      </dgm:spPr>
      <dgm:t>
        <a:bodyPr/>
        <a:lstStyle/>
        <a:p>
          <a:r>
            <a:rPr lang="pl-PL" dirty="0" smtClean="0"/>
            <a:t>CEL: Pozytywny wizerunek biblioteki i bibliotekarza</a:t>
          </a:r>
          <a:endParaRPr lang="pl-PL" dirty="0"/>
        </a:p>
      </dgm:t>
    </dgm:pt>
    <dgm:pt modelId="{E60E9156-A4A6-481D-9619-266D401D9A14}" type="parTrans" cxnId="{4DBE36C0-539F-4B7D-87DD-08E82B9D9F59}">
      <dgm:prSet/>
      <dgm:spPr/>
      <dgm:t>
        <a:bodyPr/>
        <a:lstStyle/>
        <a:p>
          <a:endParaRPr lang="pl-PL"/>
        </a:p>
      </dgm:t>
    </dgm:pt>
    <dgm:pt modelId="{D6E0B381-4BBE-42FD-A5B7-4974563EDF98}" type="sibTrans" cxnId="{4DBE36C0-539F-4B7D-87DD-08E82B9D9F59}">
      <dgm:prSet/>
      <dgm:spPr/>
      <dgm:t>
        <a:bodyPr/>
        <a:lstStyle/>
        <a:p>
          <a:endParaRPr lang="pl-PL"/>
        </a:p>
      </dgm:t>
    </dgm:pt>
    <dgm:pt modelId="{0902D08E-1D04-4EFA-82DA-0A6E08FC7966}" type="pres">
      <dgm:prSet presAssocID="{13D37425-DE85-47D1-949B-406244051CA8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909C9AA-A411-4071-818F-D72690E4F01F}" type="pres">
      <dgm:prSet presAssocID="{13D37425-DE85-47D1-949B-406244051CA8}" presName="ellipse" presStyleLbl="trBgShp" presStyleIdx="0" presStyleCnt="1" custLinFactNeighborX="1322" custLinFactNeighborY="-16000"/>
      <dgm:spPr/>
      <dgm:t>
        <a:bodyPr/>
        <a:lstStyle/>
        <a:p>
          <a:endParaRPr lang="pl-PL"/>
        </a:p>
      </dgm:t>
    </dgm:pt>
    <dgm:pt modelId="{8F73C873-7E9F-4535-BC04-0BC3C9B6946D}" type="pres">
      <dgm:prSet presAssocID="{13D37425-DE85-47D1-949B-406244051CA8}" presName="arrow1" presStyleLbl="fgShp" presStyleIdx="0" presStyleCnt="1" custScaleY="51607"/>
      <dgm:spPr/>
    </dgm:pt>
    <dgm:pt modelId="{33F3DE22-0DF0-45C1-8C3B-DAE484451FDE}" type="pres">
      <dgm:prSet presAssocID="{13D37425-DE85-47D1-949B-406244051CA8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3DBBADC-21BE-4E21-8A67-7971114ED267}" type="pres">
      <dgm:prSet presAssocID="{5DA3F57A-12AE-42ED-A453-DD57F99968BB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54840F-4537-4F1F-A9D8-D5D719184CEB}" type="pres">
      <dgm:prSet presAssocID="{878C91A9-A8F1-46AB-BD5B-0CEEA1F7A00A}" presName="item2" presStyleLbl="node1" presStyleIdx="1" presStyleCnt="3" custScaleX="134422" custScaleY="13797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FD4A74C-46BF-40F3-9294-37C821278264}" type="pres">
      <dgm:prSet presAssocID="{B9EC669D-823E-4145-B998-82ACFEDBAABD}" presName="item3" presStyleLbl="node1" presStyleIdx="2" presStyleCnt="3" custScaleX="128885" custScaleY="12461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2E7F901-5F69-4829-AF8C-903332B43EA0}" type="pres">
      <dgm:prSet presAssocID="{13D37425-DE85-47D1-949B-406244051CA8}" presName="funnel" presStyleLbl="trAlignAcc1" presStyleIdx="0" presStyleCnt="1"/>
      <dgm:spPr/>
    </dgm:pt>
  </dgm:ptLst>
  <dgm:cxnLst>
    <dgm:cxn modelId="{CD4CAD2F-5CCB-4E33-B486-FA8DA45C1A7C}" srcId="{13D37425-DE85-47D1-949B-406244051CA8}" destId="{274410A7-9E1B-4866-874E-E1B02DA0E268}" srcOrd="0" destOrd="0" parTransId="{78FC397E-75A8-4190-B90C-12959F2761D1}" sibTransId="{A47AF03E-77AB-4302-84BD-C399C1432760}"/>
    <dgm:cxn modelId="{4DBE36C0-539F-4B7D-87DD-08E82B9D9F59}" srcId="{13D37425-DE85-47D1-949B-406244051CA8}" destId="{B9EC669D-823E-4145-B998-82ACFEDBAABD}" srcOrd="3" destOrd="0" parTransId="{E60E9156-A4A6-481D-9619-266D401D9A14}" sibTransId="{D6E0B381-4BBE-42FD-A5B7-4974563EDF98}"/>
    <dgm:cxn modelId="{B062F351-945D-41AD-93D9-261018B02276}" srcId="{13D37425-DE85-47D1-949B-406244051CA8}" destId="{878C91A9-A8F1-46AB-BD5B-0CEEA1F7A00A}" srcOrd="2" destOrd="0" parTransId="{F355B01F-A160-460F-8BE3-43A38DE874FA}" sibTransId="{F1CAE340-B9BC-4025-A89A-0A907D67D309}"/>
    <dgm:cxn modelId="{07FDC2FC-BC8F-4AED-8E7D-F326FBDCECDA}" type="presOf" srcId="{878C91A9-A8F1-46AB-BD5B-0CEEA1F7A00A}" destId="{A3DBBADC-21BE-4E21-8A67-7971114ED267}" srcOrd="0" destOrd="0" presId="urn:microsoft.com/office/officeart/2005/8/layout/funnel1"/>
    <dgm:cxn modelId="{8E34EEAA-FFDE-4885-AEC5-7DC4E1C3BC28}" srcId="{13D37425-DE85-47D1-949B-406244051CA8}" destId="{5DA3F57A-12AE-42ED-A453-DD57F99968BB}" srcOrd="1" destOrd="0" parTransId="{A02A8FAF-AB78-46A7-9060-0AE3820C2BB4}" sibTransId="{BC8A5B82-859A-4B04-9945-D66E9F347114}"/>
    <dgm:cxn modelId="{43018DD7-F072-4021-8966-B9C59E9E1AA3}" type="presOf" srcId="{274410A7-9E1B-4866-874E-E1B02DA0E268}" destId="{2FD4A74C-46BF-40F3-9294-37C821278264}" srcOrd="0" destOrd="0" presId="urn:microsoft.com/office/officeart/2005/8/layout/funnel1"/>
    <dgm:cxn modelId="{7C6341D1-7A59-4C4D-814A-F55473AD7FB5}" type="presOf" srcId="{B9EC669D-823E-4145-B998-82ACFEDBAABD}" destId="{33F3DE22-0DF0-45C1-8C3B-DAE484451FDE}" srcOrd="0" destOrd="0" presId="urn:microsoft.com/office/officeart/2005/8/layout/funnel1"/>
    <dgm:cxn modelId="{A16BB943-2C87-4A12-B979-A6FE28D03232}" type="presOf" srcId="{13D37425-DE85-47D1-949B-406244051CA8}" destId="{0902D08E-1D04-4EFA-82DA-0A6E08FC7966}" srcOrd="0" destOrd="0" presId="urn:microsoft.com/office/officeart/2005/8/layout/funnel1"/>
    <dgm:cxn modelId="{D59DD0EE-96C0-4D9E-BE57-DA8E5426BAAC}" type="presOf" srcId="{5DA3F57A-12AE-42ED-A453-DD57F99968BB}" destId="{7E54840F-4537-4F1F-A9D8-D5D719184CEB}" srcOrd="0" destOrd="0" presId="urn:microsoft.com/office/officeart/2005/8/layout/funnel1"/>
    <dgm:cxn modelId="{1E4FF455-DAB6-4D9C-9450-F1A54F0CF0C2}" type="presParOf" srcId="{0902D08E-1D04-4EFA-82DA-0A6E08FC7966}" destId="{F909C9AA-A411-4071-818F-D72690E4F01F}" srcOrd="0" destOrd="0" presId="urn:microsoft.com/office/officeart/2005/8/layout/funnel1"/>
    <dgm:cxn modelId="{5653C382-7B5D-46F1-B9C1-8FA131FC1C23}" type="presParOf" srcId="{0902D08E-1D04-4EFA-82DA-0A6E08FC7966}" destId="{8F73C873-7E9F-4535-BC04-0BC3C9B6946D}" srcOrd="1" destOrd="0" presId="urn:microsoft.com/office/officeart/2005/8/layout/funnel1"/>
    <dgm:cxn modelId="{82902804-3CF3-4E1E-8F09-B5A89B810F68}" type="presParOf" srcId="{0902D08E-1D04-4EFA-82DA-0A6E08FC7966}" destId="{33F3DE22-0DF0-45C1-8C3B-DAE484451FDE}" srcOrd="2" destOrd="0" presId="urn:microsoft.com/office/officeart/2005/8/layout/funnel1"/>
    <dgm:cxn modelId="{D4CE04E2-9963-4321-B3CE-B39656E8A514}" type="presParOf" srcId="{0902D08E-1D04-4EFA-82DA-0A6E08FC7966}" destId="{A3DBBADC-21BE-4E21-8A67-7971114ED267}" srcOrd="3" destOrd="0" presId="urn:microsoft.com/office/officeart/2005/8/layout/funnel1"/>
    <dgm:cxn modelId="{1EA9491A-FBE8-42C8-8B29-761AE5596033}" type="presParOf" srcId="{0902D08E-1D04-4EFA-82DA-0A6E08FC7966}" destId="{7E54840F-4537-4F1F-A9D8-D5D719184CEB}" srcOrd="4" destOrd="0" presId="urn:microsoft.com/office/officeart/2005/8/layout/funnel1"/>
    <dgm:cxn modelId="{13D00590-C469-48AD-A389-D543153290BD}" type="presParOf" srcId="{0902D08E-1D04-4EFA-82DA-0A6E08FC7966}" destId="{2FD4A74C-46BF-40F3-9294-37C821278264}" srcOrd="5" destOrd="0" presId="urn:microsoft.com/office/officeart/2005/8/layout/funnel1"/>
    <dgm:cxn modelId="{DA966D7B-A2F0-452C-9C14-41B3E228B77B}" type="presParOf" srcId="{0902D08E-1D04-4EFA-82DA-0A6E08FC7966}" destId="{02E7F901-5F69-4829-AF8C-903332B43EA0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3B21585-B6A4-493F-839E-782D7B09ED77}" type="doc">
      <dgm:prSet loTypeId="urn:microsoft.com/office/officeart/2005/8/layout/pyramid2" loCatId="list" qsTypeId="urn:microsoft.com/office/officeart/2005/8/quickstyle/3d2" qsCatId="3D" csTypeId="urn:microsoft.com/office/officeart/2005/8/colors/accent1_2" csCatId="accent1" phldr="1"/>
      <dgm:spPr/>
    </dgm:pt>
    <dgm:pt modelId="{F849AD4B-3D71-46DA-9A6F-25FB16F5AFAE}">
      <dgm:prSet phldrT="[Tekst]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>
        <a:solidFill>
          <a:srgbClr val="000000"/>
        </a:solidFill>
      </dgm:spPr>
      <dgm:t>
        <a:bodyPr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r>
            <a:rPr lang="pl-PL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ŚWIĘTA ZWIĄZANE </a:t>
          </a:r>
        </a:p>
        <a:p>
          <a:r>
            <a:rPr lang="pl-PL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Z KSIĄŻKĄ, BIBLIOTEKĄ, CZYTELNICTWEM </a:t>
          </a:r>
        </a:p>
        <a:p>
          <a:r>
            <a:rPr lang="pl-PL" b="1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I INFORMACJĄ</a:t>
          </a:r>
          <a:endParaRPr lang="pl-PL" b="1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68B62169-9090-4F38-915F-BF96E0D2E167}" type="parTrans" cxnId="{6CBB91D6-170E-4A13-AB54-F90D54307EE0}">
      <dgm:prSet/>
      <dgm:spPr/>
      <dgm:t>
        <a:bodyPr/>
        <a:lstStyle/>
        <a:p>
          <a:endParaRPr lang="pl-PL"/>
        </a:p>
      </dgm:t>
    </dgm:pt>
    <dgm:pt modelId="{1558F3BE-992C-4FCC-92B9-83935A16D71B}" type="sibTrans" cxnId="{6CBB91D6-170E-4A13-AB54-F90D54307EE0}">
      <dgm:prSet/>
      <dgm:spPr/>
      <dgm:t>
        <a:bodyPr/>
        <a:lstStyle/>
        <a:p>
          <a:endParaRPr lang="pl-PL"/>
        </a:p>
      </dgm:t>
    </dgm:pt>
    <dgm:pt modelId="{9D2904D0-93FC-4866-9942-5D14DA7875B0}">
      <dgm:prSet phldrT="[Tekst]"/>
      <dgm:spPr/>
      <dgm:t>
        <a:bodyPr/>
        <a:lstStyle/>
        <a:p>
          <a:r>
            <a:rPr lang="pl-PL" dirty="0" smtClean="0"/>
            <a:t>ZAKUP NOWYCH ZBIORÓW</a:t>
          </a:r>
          <a:endParaRPr lang="pl-PL" dirty="0"/>
        </a:p>
      </dgm:t>
    </dgm:pt>
    <dgm:pt modelId="{BCD8C30D-6292-432E-9CAD-3FB77FCFDC20}" type="parTrans" cxnId="{B5AD982D-FD7E-41C9-A4AF-D423BE92837F}">
      <dgm:prSet/>
      <dgm:spPr/>
      <dgm:t>
        <a:bodyPr/>
        <a:lstStyle/>
        <a:p>
          <a:endParaRPr lang="pl-PL"/>
        </a:p>
      </dgm:t>
    </dgm:pt>
    <dgm:pt modelId="{EB60A9B8-9BF4-4A53-8DE8-B9800502B6E3}" type="sibTrans" cxnId="{B5AD982D-FD7E-41C9-A4AF-D423BE92837F}">
      <dgm:prSet/>
      <dgm:spPr/>
      <dgm:t>
        <a:bodyPr/>
        <a:lstStyle/>
        <a:p>
          <a:endParaRPr lang="pl-PL"/>
        </a:p>
      </dgm:t>
    </dgm:pt>
    <dgm:pt modelId="{6395DC65-826A-4D89-812C-FB6630EBD6CF}">
      <dgm:prSet phldrT="[Tekst]"/>
      <dgm:spPr/>
      <dgm:t>
        <a:bodyPr/>
        <a:lstStyle/>
        <a:p>
          <a:r>
            <a:rPr lang="pl-PL" dirty="0" smtClean="0"/>
            <a:t>PASOWANIE </a:t>
          </a:r>
        </a:p>
        <a:p>
          <a:r>
            <a:rPr lang="pl-PL" dirty="0" smtClean="0"/>
            <a:t>NA CZYTELNIKA</a:t>
          </a:r>
          <a:endParaRPr lang="pl-PL" dirty="0"/>
        </a:p>
      </dgm:t>
    </dgm:pt>
    <dgm:pt modelId="{59AAE0A4-9FD9-4059-8CDE-219732F8E9F6}" type="parTrans" cxnId="{956C0CC9-B424-406A-8EAC-9236935640FE}">
      <dgm:prSet/>
      <dgm:spPr/>
      <dgm:t>
        <a:bodyPr/>
        <a:lstStyle/>
        <a:p>
          <a:endParaRPr lang="pl-PL"/>
        </a:p>
      </dgm:t>
    </dgm:pt>
    <dgm:pt modelId="{8E7CAC8E-8D5C-4B80-9D4A-E6815C550DB5}" type="sibTrans" cxnId="{956C0CC9-B424-406A-8EAC-9236935640FE}">
      <dgm:prSet/>
      <dgm:spPr/>
      <dgm:t>
        <a:bodyPr/>
        <a:lstStyle/>
        <a:p>
          <a:endParaRPr lang="pl-PL"/>
        </a:p>
      </dgm:t>
    </dgm:pt>
    <dgm:pt modelId="{5D6CD9B1-36AC-460B-8E22-B949EC08C9A6}">
      <dgm:prSet/>
      <dgm:spPr/>
      <dgm:t>
        <a:bodyPr/>
        <a:lstStyle/>
        <a:p>
          <a:endParaRPr lang="pl-PL"/>
        </a:p>
      </dgm:t>
    </dgm:pt>
    <dgm:pt modelId="{1B5B8CBD-F8FC-4CCF-B068-47CA5F22067E}" type="parTrans" cxnId="{03C3FA74-93DE-4644-9EC2-7AA7E90B4A75}">
      <dgm:prSet/>
      <dgm:spPr/>
      <dgm:t>
        <a:bodyPr/>
        <a:lstStyle/>
        <a:p>
          <a:endParaRPr lang="pl-PL"/>
        </a:p>
      </dgm:t>
    </dgm:pt>
    <dgm:pt modelId="{B7CB0A08-6003-4544-A820-153A71EDAA80}" type="sibTrans" cxnId="{03C3FA74-93DE-4644-9EC2-7AA7E90B4A75}">
      <dgm:prSet/>
      <dgm:spPr/>
      <dgm:t>
        <a:bodyPr/>
        <a:lstStyle/>
        <a:p>
          <a:endParaRPr lang="pl-PL"/>
        </a:p>
      </dgm:t>
    </dgm:pt>
    <dgm:pt modelId="{1DD3FF2E-320E-40F1-A46F-672FBB6486C0}" type="pres">
      <dgm:prSet presAssocID="{53B21585-B6A4-493F-839E-782D7B09ED77}" presName="compositeShape" presStyleCnt="0">
        <dgm:presLayoutVars>
          <dgm:dir/>
          <dgm:resizeHandles/>
        </dgm:presLayoutVars>
      </dgm:prSet>
      <dgm:spPr/>
    </dgm:pt>
    <dgm:pt modelId="{EB737166-F731-4F87-868E-E8353D289A10}" type="pres">
      <dgm:prSet presAssocID="{53B21585-B6A4-493F-839E-782D7B09ED77}" presName="pyramid" presStyleLbl="node1" presStyleIdx="0" presStyleCnt="1"/>
      <dgm:spPr/>
    </dgm:pt>
    <dgm:pt modelId="{082A15B0-EA25-402A-A43F-8811ADF2939B}" type="pres">
      <dgm:prSet presAssocID="{53B21585-B6A4-493F-839E-782D7B09ED77}" presName="theList" presStyleCnt="0"/>
      <dgm:spPr/>
    </dgm:pt>
    <dgm:pt modelId="{104F9DB5-B757-4D20-AF19-A5150E47D790}" type="pres">
      <dgm:prSet presAssocID="{F849AD4B-3D71-46DA-9A6F-25FB16F5AFAE}" presName="aNode" presStyleLbl="fgAcc1" presStyleIdx="0" presStyleCnt="4" custScaleX="109840" custScaleY="13303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7E983EE8-56AF-448A-9A63-979432A4D1A2}" type="pres">
      <dgm:prSet presAssocID="{F849AD4B-3D71-46DA-9A6F-25FB16F5AFAE}" presName="aSpace" presStyleCnt="0"/>
      <dgm:spPr/>
    </dgm:pt>
    <dgm:pt modelId="{C0998EAA-2206-4F62-9D90-6D7951E83637}" type="pres">
      <dgm:prSet presAssocID="{9D2904D0-93FC-4866-9942-5D14DA7875B0}" presName="aNode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D12A541-322B-48C4-8130-F10BBEAD1AC9}" type="pres">
      <dgm:prSet presAssocID="{9D2904D0-93FC-4866-9942-5D14DA7875B0}" presName="aSpace" presStyleCnt="0"/>
      <dgm:spPr/>
    </dgm:pt>
    <dgm:pt modelId="{7E607EF4-5DA1-40E9-91F9-0C77AABF7FBE}" type="pres">
      <dgm:prSet presAssocID="{5D6CD9B1-36AC-460B-8E22-B949EC08C9A6}" presName="aNode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8597515-6B30-4587-945E-F0F4C95DD56F}" type="pres">
      <dgm:prSet presAssocID="{5D6CD9B1-36AC-460B-8E22-B949EC08C9A6}" presName="aSpace" presStyleCnt="0"/>
      <dgm:spPr/>
    </dgm:pt>
    <dgm:pt modelId="{1D9D0F95-EB4E-44A6-BCDA-52078AF66A31}" type="pres">
      <dgm:prSet presAssocID="{6395DC65-826A-4D89-812C-FB6630EBD6CF}" presName="aNode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07F310B-DF5A-48D5-88D7-256521D50ADC}" type="pres">
      <dgm:prSet presAssocID="{6395DC65-826A-4D89-812C-FB6630EBD6CF}" presName="aSpace" presStyleCnt="0"/>
      <dgm:spPr/>
    </dgm:pt>
  </dgm:ptLst>
  <dgm:cxnLst>
    <dgm:cxn modelId="{6CBB91D6-170E-4A13-AB54-F90D54307EE0}" srcId="{53B21585-B6A4-493F-839E-782D7B09ED77}" destId="{F849AD4B-3D71-46DA-9A6F-25FB16F5AFAE}" srcOrd="0" destOrd="0" parTransId="{68B62169-9090-4F38-915F-BF96E0D2E167}" sibTransId="{1558F3BE-992C-4FCC-92B9-83935A16D71B}"/>
    <dgm:cxn modelId="{F3618371-777D-4A98-BDC8-5BB7FAD56643}" type="presOf" srcId="{F849AD4B-3D71-46DA-9A6F-25FB16F5AFAE}" destId="{104F9DB5-B757-4D20-AF19-A5150E47D790}" srcOrd="0" destOrd="0" presId="urn:microsoft.com/office/officeart/2005/8/layout/pyramid2"/>
    <dgm:cxn modelId="{03C3FA74-93DE-4644-9EC2-7AA7E90B4A75}" srcId="{53B21585-B6A4-493F-839E-782D7B09ED77}" destId="{5D6CD9B1-36AC-460B-8E22-B949EC08C9A6}" srcOrd="2" destOrd="0" parTransId="{1B5B8CBD-F8FC-4CCF-B068-47CA5F22067E}" sibTransId="{B7CB0A08-6003-4544-A820-153A71EDAA80}"/>
    <dgm:cxn modelId="{956C0CC9-B424-406A-8EAC-9236935640FE}" srcId="{53B21585-B6A4-493F-839E-782D7B09ED77}" destId="{6395DC65-826A-4D89-812C-FB6630EBD6CF}" srcOrd="3" destOrd="0" parTransId="{59AAE0A4-9FD9-4059-8CDE-219732F8E9F6}" sibTransId="{8E7CAC8E-8D5C-4B80-9D4A-E6815C550DB5}"/>
    <dgm:cxn modelId="{3D8D1391-785D-486C-A2D0-203A6A2B1369}" type="presOf" srcId="{5D6CD9B1-36AC-460B-8E22-B949EC08C9A6}" destId="{7E607EF4-5DA1-40E9-91F9-0C77AABF7FBE}" srcOrd="0" destOrd="0" presId="urn:microsoft.com/office/officeart/2005/8/layout/pyramid2"/>
    <dgm:cxn modelId="{53840C8C-3F7B-434B-9A17-5942EBA859E1}" type="presOf" srcId="{9D2904D0-93FC-4866-9942-5D14DA7875B0}" destId="{C0998EAA-2206-4F62-9D90-6D7951E83637}" srcOrd="0" destOrd="0" presId="urn:microsoft.com/office/officeart/2005/8/layout/pyramid2"/>
    <dgm:cxn modelId="{15BE209B-4F70-41BC-8884-E30A2FA6865B}" type="presOf" srcId="{53B21585-B6A4-493F-839E-782D7B09ED77}" destId="{1DD3FF2E-320E-40F1-A46F-672FBB6486C0}" srcOrd="0" destOrd="0" presId="urn:microsoft.com/office/officeart/2005/8/layout/pyramid2"/>
    <dgm:cxn modelId="{0214AC1E-291B-45CC-9832-CC59ECEDE697}" type="presOf" srcId="{6395DC65-826A-4D89-812C-FB6630EBD6CF}" destId="{1D9D0F95-EB4E-44A6-BCDA-52078AF66A31}" srcOrd="0" destOrd="0" presId="urn:microsoft.com/office/officeart/2005/8/layout/pyramid2"/>
    <dgm:cxn modelId="{B5AD982D-FD7E-41C9-A4AF-D423BE92837F}" srcId="{53B21585-B6A4-493F-839E-782D7B09ED77}" destId="{9D2904D0-93FC-4866-9942-5D14DA7875B0}" srcOrd="1" destOrd="0" parTransId="{BCD8C30D-6292-432E-9CAD-3FB77FCFDC20}" sibTransId="{EB60A9B8-9BF4-4A53-8DE8-B9800502B6E3}"/>
    <dgm:cxn modelId="{8F317565-CDA5-4AF7-9230-9FD29F5D2C3F}" type="presParOf" srcId="{1DD3FF2E-320E-40F1-A46F-672FBB6486C0}" destId="{EB737166-F731-4F87-868E-E8353D289A10}" srcOrd="0" destOrd="0" presId="urn:microsoft.com/office/officeart/2005/8/layout/pyramid2"/>
    <dgm:cxn modelId="{12B9C178-739B-47FD-8B49-B75DF45FAA8C}" type="presParOf" srcId="{1DD3FF2E-320E-40F1-A46F-672FBB6486C0}" destId="{082A15B0-EA25-402A-A43F-8811ADF2939B}" srcOrd="1" destOrd="0" presId="urn:microsoft.com/office/officeart/2005/8/layout/pyramid2"/>
    <dgm:cxn modelId="{61A599FF-8E27-427E-86B3-AF44460E0F16}" type="presParOf" srcId="{082A15B0-EA25-402A-A43F-8811ADF2939B}" destId="{104F9DB5-B757-4D20-AF19-A5150E47D790}" srcOrd="0" destOrd="0" presId="urn:microsoft.com/office/officeart/2005/8/layout/pyramid2"/>
    <dgm:cxn modelId="{972D76D6-0624-482D-A015-40436743E094}" type="presParOf" srcId="{082A15B0-EA25-402A-A43F-8811ADF2939B}" destId="{7E983EE8-56AF-448A-9A63-979432A4D1A2}" srcOrd="1" destOrd="0" presId="urn:microsoft.com/office/officeart/2005/8/layout/pyramid2"/>
    <dgm:cxn modelId="{55185D8B-6AC7-40EA-BEAD-6DDF317412E6}" type="presParOf" srcId="{082A15B0-EA25-402A-A43F-8811ADF2939B}" destId="{C0998EAA-2206-4F62-9D90-6D7951E83637}" srcOrd="2" destOrd="0" presId="urn:microsoft.com/office/officeart/2005/8/layout/pyramid2"/>
    <dgm:cxn modelId="{64559CDA-CAF4-456C-BEF3-EB182B0F8D10}" type="presParOf" srcId="{082A15B0-EA25-402A-A43F-8811ADF2939B}" destId="{1D12A541-322B-48C4-8130-F10BBEAD1AC9}" srcOrd="3" destOrd="0" presId="urn:microsoft.com/office/officeart/2005/8/layout/pyramid2"/>
    <dgm:cxn modelId="{8A2097F6-F3EB-4B50-A5A7-3E7935E0A27C}" type="presParOf" srcId="{082A15B0-EA25-402A-A43F-8811ADF2939B}" destId="{7E607EF4-5DA1-40E9-91F9-0C77AABF7FBE}" srcOrd="4" destOrd="0" presId="urn:microsoft.com/office/officeart/2005/8/layout/pyramid2"/>
    <dgm:cxn modelId="{A9FC2076-D527-4795-BC38-A2DF340CFA23}" type="presParOf" srcId="{082A15B0-EA25-402A-A43F-8811ADF2939B}" destId="{28597515-6B30-4587-945E-F0F4C95DD56F}" srcOrd="5" destOrd="0" presId="urn:microsoft.com/office/officeart/2005/8/layout/pyramid2"/>
    <dgm:cxn modelId="{370E749E-8992-4F28-8EBE-7298EDD2F69E}" type="presParOf" srcId="{082A15B0-EA25-402A-A43F-8811ADF2939B}" destId="{1D9D0F95-EB4E-44A6-BCDA-52078AF66A31}" srcOrd="6" destOrd="0" presId="urn:microsoft.com/office/officeart/2005/8/layout/pyramid2"/>
    <dgm:cxn modelId="{E1938992-0599-468D-91E0-9B84500FA191}" type="presParOf" srcId="{082A15B0-EA25-402A-A43F-8811ADF2939B}" destId="{C07F310B-DF5A-48D5-88D7-256521D50ADC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D4DC4F9-F337-425A-94F1-66518F5A2678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F3FF484A-7637-46BC-8E6B-4220A4BFA31D}">
      <dgm:prSet phldrT="[Tekst]"/>
      <dgm:spPr/>
      <dgm:t>
        <a:bodyPr/>
        <a:lstStyle/>
        <a:p>
          <a:r>
            <a:rPr lang="pl-PL" dirty="0" smtClean="0"/>
            <a:t>1</a:t>
          </a:r>
          <a:endParaRPr lang="pl-PL" dirty="0"/>
        </a:p>
      </dgm:t>
    </dgm:pt>
    <dgm:pt modelId="{9F80707C-2D8F-4457-A72F-25DB4BB1691E}" type="parTrans" cxnId="{9EBD3D0C-20EB-487E-8A0F-06AB4F5CCAA2}">
      <dgm:prSet/>
      <dgm:spPr/>
      <dgm:t>
        <a:bodyPr/>
        <a:lstStyle/>
        <a:p>
          <a:endParaRPr lang="pl-PL"/>
        </a:p>
      </dgm:t>
    </dgm:pt>
    <dgm:pt modelId="{F0C5070B-DF6B-4759-A340-B86B850B6822}" type="sibTrans" cxnId="{9EBD3D0C-20EB-487E-8A0F-06AB4F5CCAA2}">
      <dgm:prSet/>
      <dgm:spPr/>
      <dgm:t>
        <a:bodyPr/>
        <a:lstStyle/>
        <a:p>
          <a:endParaRPr lang="pl-PL"/>
        </a:p>
      </dgm:t>
    </dgm:pt>
    <dgm:pt modelId="{FAF13F94-2814-4F33-8CB2-60B68FBF50CB}">
      <dgm:prSet phldrT="[Tekst]"/>
      <dgm:spPr/>
      <dgm:t>
        <a:bodyPr/>
        <a:lstStyle/>
        <a:p>
          <a:r>
            <a:rPr lang="pl-PL" spc="150" dirty="0" smtClean="0">
              <a:ln w="11430"/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Święta związane z książką, biblioteką, czytelnictwem i informacją</a:t>
          </a:r>
          <a:endParaRPr lang="pl-PL" dirty="0"/>
        </a:p>
      </dgm:t>
    </dgm:pt>
    <dgm:pt modelId="{273E7FD1-DAC3-44B4-AB4E-4F83305CA8D6}" type="parTrans" cxnId="{AF92C649-2316-49D2-B5F8-0245A04E99E2}">
      <dgm:prSet/>
      <dgm:spPr/>
      <dgm:t>
        <a:bodyPr/>
        <a:lstStyle/>
        <a:p>
          <a:endParaRPr lang="pl-PL"/>
        </a:p>
      </dgm:t>
    </dgm:pt>
    <dgm:pt modelId="{7A54E16A-7BA5-446E-A493-CF1E9DE0AF04}" type="sibTrans" cxnId="{AF92C649-2316-49D2-B5F8-0245A04E99E2}">
      <dgm:prSet/>
      <dgm:spPr/>
      <dgm:t>
        <a:bodyPr/>
        <a:lstStyle/>
        <a:p>
          <a:endParaRPr lang="pl-PL"/>
        </a:p>
      </dgm:t>
    </dgm:pt>
    <dgm:pt modelId="{43FFDB42-E88A-40B9-8916-7517F0796C8D}">
      <dgm:prSet phldrT="[Tekst]"/>
      <dgm:spPr/>
      <dgm:t>
        <a:bodyPr/>
        <a:lstStyle/>
        <a:p>
          <a:r>
            <a:rPr lang="pl-PL" dirty="0" smtClean="0"/>
            <a:t>2</a:t>
          </a:r>
          <a:endParaRPr lang="pl-PL" dirty="0"/>
        </a:p>
      </dgm:t>
    </dgm:pt>
    <dgm:pt modelId="{DCDD99D9-CD1B-40FE-8645-EC7283352236}" type="parTrans" cxnId="{493C08CD-EC6F-4CEC-A873-B1BE004B64FF}">
      <dgm:prSet/>
      <dgm:spPr/>
      <dgm:t>
        <a:bodyPr/>
        <a:lstStyle/>
        <a:p>
          <a:endParaRPr lang="pl-PL"/>
        </a:p>
      </dgm:t>
    </dgm:pt>
    <dgm:pt modelId="{622E1D62-21D0-46CD-8F25-E78BD53DDC70}" type="sibTrans" cxnId="{493C08CD-EC6F-4CEC-A873-B1BE004B64FF}">
      <dgm:prSet/>
      <dgm:spPr/>
      <dgm:t>
        <a:bodyPr/>
        <a:lstStyle/>
        <a:p>
          <a:endParaRPr lang="pl-PL"/>
        </a:p>
      </dgm:t>
    </dgm:pt>
    <dgm:pt modelId="{C47C3872-EB86-4791-9B65-436561F34780}">
      <dgm:prSet phldrT="[Tekst]"/>
      <dgm:spPr/>
      <dgm:t>
        <a:bodyPr/>
        <a:lstStyle/>
        <a:p>
          <a:r>
            <a:rPr lang="pl-PL" spc="150" dirty="0" smtClean="0">
              <a:ln w="11430"/>
              <a:latin typeface="Arial" pitchFamily="34" charset="0"/>
              <a:cs typeface="Arial" pitchFamily="34" charset="0"/>
            </a:rPr>
            <a:t>mogą służyć rozwijaniu czy pobudzaniu zainteresowań czytelniczych </a:t>
          </a:r>
          <a:endParaRPr lang="pl-PL" dirty="0"/>
        </a:p>
      </dgm:t>
    </dgm:pt>
    <dgm:pt modelId="{8437824C-FE49-4844-9A2F-1497436C8568}" type="parTrans" cxnId="{E18C14DC-15CC-4E00-8C1B-75314C559BC2}">
      <dgm:prSet/>
      <dgm:spPr/>
      <dgm:t>
        <a:bodyPr/>
        <a:lstStyle/>
        <a:p>
          <a:endParaRPr lang="pl-PL"/>
        </a:p>
      </dgm:t>
    </dgm:pt>
    <dgm:pt modelId="{8AFAEC08-AAD8-4631-81E5-B735C460791B}" type="sibTrans" cxnId="{E18C14DC-15CC-4E00-8C1B-75314C559BC2}">
      <dgm:prSet/>
      <dgm:spPr/>
      <dgm:t>
        <a:bodyPr/>
        <a:lstStyle/>
        <a:p>
          <a:endParaRPr lang="pl-PL"/>
        </a:p>
      </dgm:t>
    </dgm:pt>
    <dgm:pt modelId="{C9C7A770-7264-443D-AFAF-13D315BC428E}">
      <dgm:prSet phldrT="[Tekst]"/>
      <dgm:spPr/>
      <dgm:t>
        <a:bodyPr/>
        <a:lstStyle/>
        <a:p>
          <a:r>
            <a:rPr lang="pl-PL" dirty="0" smtClean="0"/>
            <a:t>3</a:t>
          </a:r>
          <a:endParaRPr lang="pl-PL" dirty="0"/>
        </a:p>
      </dgm:t>
    </dgm:pt>
    <dgm:pt modelId="{1014371E-A44B-4BA4-90D8-44C5F24D5C13}" type="parTrans" cxnId="{73C39442-3B3C-438B-82EA-A4351AC38DDE}">
      <dgm:prSet/>
      <dgm:spPr/>
      <dgm:t>
        <a:bodyPr/>
        <a:lstStyle/>
        <a:p>
          <a:endParaRPr lang="pl-PL"/>
        </a:p>
      </dgm:t>
    </dgm:pt>
    <dgm:pt modelId="{2FD1EBFB-8B9A-4B42-9F9E-30B89FCE76A5}" type="sibTrans" cxnId="{73C39442-3B3C-438B-82EA-A4351AC38DDE}">
      <dgm:prSet/>
      <dgm:spPr/>
      <dgm:t>
        <a:bodyPr/>
        <a:lstStyle/>
        <a:p>
          <a:endParaRPr lang="pl-PL"/>
        </a:p>
      </dgm:t>
    </dgm:pt>
    <dgm:pt modelId="{2E8CC201-5976-400E-A50D-5DFB599B512B}">
      <dgm:prSet phldrT="[Tekst]"/>
      <dgm:spPr/>
      <dgm:t>
        <a:bodyPr/>
        <a:lstStyle/>
        <a:p>
          <a:r>
            <a:rPr lang="pl-PL" spc="150" dirty="0" smtClean="0">
              <a:ln w="11430"/>
              <a:latin typeface="Arial" pitchFamily="34" charset="0"/>
              <a:cs typeface="Arial" pitchFamily="34" charset="0"/>
            </a:rPr>
            <a:t>ale również </a:t>
          </a:r>
          <a:r>
            <a:rPr lang="pl-PL" spc="150" dirty="0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jako okazja do </a:t>
          </a:r>
          <a:r>
            <a:rPr lang="pl-PL" spc="150" dirty="0" err="1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promocji</a:t>
          </a:r>
          <a:r>
            <a:rPr lang="pl-PL" spc="150" dirty="0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 biblioteki i zawodu bibliotekarza</a:t>
          </a:r>
          <a:endParaRPr lang="pl-PL" dirty="0">
            <a:solidFill>
              <a:srgbClr val="FF0000"/>
            </a:solidFill>
          </a:endParaRPr>
        </a:p>
      </dgm:t>
    </dgm:pt>
    <dgm:pt modelId="{BF5F94EA-6C49-4A08-8E83-E75D3CFD8B38}" type="parTrans" cxnId="{C3CC2149-679E-4EA5-A8A3-4F79A6377A4F}">
      <dgm:prSet/>
      <dgm:spPr/>
      <dgm:t>
        <a:bodyPr/>
        <a:lstStyle/>
        <a:p>
          <a:endParaRPr lang="pl-PL"/>
        </a:p>
      </dgm:t>
    </dgm:pt>
    <dgm:pt modelId="{FA4BB4AF-0073-4168-8CC6-FEFFDA6D486D}" type="sibTrans" cxnId="{C3CC2149-679E-4EA5-A8A3-4F79A6377A4F}">
      <dgm:prSet/>
      <dgm:spPr/>
      <dgm:t>
        <a:bodyPr/>
        <a:lstStyle/>
        <a:p>
          <a:endParaRPr lang="pl-PL"/>
        </a:p>
      </dgm:t>
    </dgm:pt>
    <dgm:pt modelId="{D865D3D8-4A5A-4FFF-A474-96C1233D12EC}" type="pres">
      <dgm:prSet presAssocID="{CD4DC4F9-F337-425A-94F1-66518F5A26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2C780571-ED3A-490F-8805-428ED791FE00}" type="pres">
      <dgm:prSet presAssocID="{F3FF484A-7637-46BC-8E6B-4220A4BFA31D}" presName="composite" presStyleCnt="0"/>
      <dgm:spPr/>
    </dgm:pt>
    <dgm:pt modelId="{700E62EE-0C02-4E85-A40C-E3F81792055B}" type="pres">
      <dgm:prSet presAssocID="{F3FF484A-7637-46BC-8E6B-4220A4BFA31D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0016155-A7DB-4523-9B13-46C5D3ABCB10}" type="pres">
      <dgm:prSet presAssocID="{F3FF484A-7637-46BC-8E6B-4220A4BFA31D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4D8D139-E811-48AF-939F-F0808B857202}" type="pres">
      <dgm:prSet presAssocID="{F0C5070B-DF6B-4759-A340-B86B850B6822}" presName="sp" presStyleCnt="0"/>
      <dgm:spPr/>
    </dgm:pt>
    <dgm:pt modelId="{C965D5AF-777C-48E3-8AD3-0C1A5FD702AE}" type="pres">
      <dgm:prSet presAssocID="{43FFDB42-E88A-40B9-8916-7517F0796C8D}" presName="composite" presStyleCnt="0"/>
      <dgm:spPr/>
    </dgm:pt>
    <dgm:pt modelId="{8F73A404-3136-48BB-AE96-0729CB61302A}" type="pres">
      <dgm:prSet presAssocID="{43FFDB42-E88A-40B9-8916-7517F0796C8D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A78692D-BA8E-405F-8803-CFC25C4A3C4D}" type="pres">
      <dgm:prSet presAssocID="{43FFDB42-E88A-40B9-8916-7517F0796C8D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79D7039-C720-45D7-9F7B-96918D303CEA}" type="pres">
      <dgm:prSet presAssocID="{622E1D62-21D0-46CD-8F25-E78BD53DDC70}" presName="sp" presStyleCnt="0"/>
      <dgm:spPr/>
    </dgm:pt>
    <dgm:pt modelId="{A0F975B4-9731-4B94-9A7A-E50573775EED}" type="pres">
      <dgm:prSet presAssocID="{C9C7A770-7264-443D-AFAF-13D315BC428E}" presName="composite" presStyleCnt="0"/>
      <dgm:spPr/>
    </dgm:pt>
    <dgm:pt modelId="{D4F9F034-4276-416A-8112-86CEEFE13DFD}" type="pres">
      <dgm:prSet presAssocID="{C9C7A770-7264-443D-AFAF-13D315BC428E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E8DD9B3-05CD-43FE-874F-97C3D9511779}" type="pres">
      <dgm:prSet presAssocID="{C9C7A770-7264-443D-AFAF-13D315BC428E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76D71A2E-7C78-49BC-AA54-CC7D9D422E40}" type="presOf" srcId="{43FFDB42-E88A-40B9-8916-7517F0796C8D}" destId="{8F73A404-3136-48BB-AE96-0729CB61302A}" srcOrd="0" destOrd="0" presId="urn:microsoft.com/office/officeart/2005/8/layout/chevron2"/>
    <dgm:cxn modelId="{E18C14DC-15CC-4E00-8C1B-75314C559BC2}" srcId="{43FFDB42-E88A-40B9-8916-7517F0796C8D}" destId="{C47C3872-EB86-4791-9B65-436561F34780}" srcOrd="0" destOrd="0" parTransId="{8437824C-FE49-4844-9A2F-1497436C8568}" sibTransId="{8AFAEC08-AAD8-4631-81E5-B735C460791B}"/>
    <dgm:cxn modelId="{493C08CD-EC6F-4CEC-A873-B1BE004B64FF}" srcId="{CD4DC4F9-F337-425A-94F1-66518F5A2678}" destId="{43FFDB42-E88A-40B9-8916-7517F0796C8D}" srcOrd="1" destOrd="0" parTransId="{DCDD99D9-CD1B-40FE-8645-EC7283352236}" sibTransId="{622E1D62-21D0-46CD-8F25-E78BD53DDC70}"/>
    <dgm:cxn modelId="{C3CC2149-679E-4EA5-A8A3-4F79A6377A4F}" srcId="{C9C7A770-7264-443D-AFAF-13D315BC428E}" destId="{2E8CC201-5976-400E-A50D-5DFB599B512B}" srcOrd="0" destOrd="0" parTransId="{BF5F94EA-6C49-4A08-8E83-E75D3CFD8B38}" sibTransId="{FA4BB4AF-0073-4168-8CC6-FEFFDA6D486D}"/>
    <dgm:cxn modelId="{829E57F0-11C2-402C-A2FC-747440D7D46B}" type="presOf" srcId="{CD4DC4F9-F337-425A-94F1-66518F5A2678}" destId="{D865D3D8-4A5A-4FFF-A474-96C1233D12EC}" srcOrd="0" destOrd="0" presId="urn:microsoft.com/office/officeart/2005/8/layout/chevron2"/>
    <dgm:cxn modelId="{7D45FDDC-8085-4F86-A74E-C8905BC63D46}" type="presOf" srcId="{F3FF484A-7637-46BC-8E6B-4220A4BFA31D}" destId="{700E62EE-0C02-4E85-A40C-E3F81792055B}" srcOrd="0" destOrd="0" presId="urn:microsoft.com/office/officeart/2005/8/layout/chevron2"/>
    <dgm:cxn modelId="{E59F3E4A-5D64-4680-94D0-018992F0BEE2}" type="presOf" srcId="{2E8CC201-5976-400E-A50D-5DFB599B512B}" destId="{8E8DD9B3-05CD-43FE-874F-97C3D9511779}" srcOrd="0" destOrd="0" presId="urn:microsoft.com/office/officeart/2005/8/layout/chevron2"/>
    <dgm:cxn modelId="{73C39442-3B3C-438B-82EA-A4351AC38DDE}" srcId="{CD4DC4F9-F337-425A-94F1-66518F5A2678}" destId="{C9C7A770-7264-443D-AFAF-13D315BC428E}" srcOrd="2" destOrd="0" parTransId="{1014371E-A44B-4BA4-90D8-44C5F24D5C13}" sibTransId="{2FD1EBFB-8B9A-4B42-9F9E-30B89FCE76A5}"/>
    <dgm:cxn modelId="{AF92C649-2316-49D2-B5F8-0245A04E99E2}" srcId="{F3FF484A-7637-46BC-8E6B-4220A4BFA31D}" destId="{FAF13F94-2814-4F33-8CB2-60B68FBF50CB}" srcOrd="0" destOrd="0" parTransId="{273E7FD1-DAC3-44B4-AB4E-4F83305CA8D6}" sibTransId="{7A54E16A-7BA5-446E-A493-CF1E9DE0AF04}"/>
    <dgm:cxn modelId="{509871AD-BB39-4455-82AA-A00BEFFDCEB7}" type="presOf" srcId="{C47C3872-EB86-4791-9B65-436561F34780}" destId="{BA78692D-BA8E-405F-8803-CFC25C4A3C4D}" srcOrd="0" destOrd="0" presId="urn:microsoft.com/office/officeart/2005/8/layout/chevron2"/>
    <dgm:cxn modelId="{65E920A0-4580-4A96-B7EC-3679360E9585}" type="presOf" srcId="{C9C7A770-7264-443D-AFAF-13D315BC428E}" destId="{D4F9F034-4276-416A-8112-86CEEFE13DFD}" srcOrd="0" destOrd="0" presId="urn:microsoft.com/office/officeart/2005/8/layout/chevron2"/>
    <dgm:cxn modelId="{B97B8F2D-0400-4289-B83B-6F2E9D1DA359}" type="presOf" srcId="{FAF13F94-2814-4F33-8CB2-60B68FBF50CB}" destId="{D0016155-A7DB-4523-9B13-46C5D3ABCB10}" srcOrd="0" destOrd="0" presId="urn:microsoft.com/office/officeart/2005/8/layout/chevron2"/>
    <dgm:cxn modelId="{9EBD3D0C-20EB-487E-8A0F-06AB4F5CCAA2}" srcId="{CD4DC4F9-F337-425A-94F1-66518F5A2678}" destId="{F3FF484A-7637-46BC-8E6B-4220A4BFA31D}" srcOrd="0" destOrd="0" parTransId="{9F80707C-2D8F-4457-A72F-25DB4BB1691E}" sibTransId="{F0C5070B-DF6B-4759-A340-B86B850B6822}"/>
    <dgm:cxn modelId="{845CD28B-919C-4022-8F73-2D35E1158EF0}" type="presParOf" srcId="{D865D3D8-4A5A-4FFF-A474-96C1233D12EC}" destId="{2C780571-ED3A-490F-8805-428ED791FE00}" srcOrd="0" destOrd="0" presId="urn:microsoft.com/office/officeart/2005/8/layout/chevron2"/>
    <dgm:cxn modelId="{41A4A160-D462-4DE1-8BDA-8ACD2F75564B}" type="presParOf" srcId="{2C780571-ED3A-490F-8805-428ED791FE00}" destId="{700E62EE-0C02-4E85-A40C-E3F81792055B}" srcOrd="0" destOrd="0" presId="urn:microsoft.com/office/officeart/2005/8/layout/chevron2"/>
    <dgm:cxn modelId="{F51BBAD9-93D9-4158-BB3F-C68260BAE02A}" type="presParOf" srcId="{2C780571-ED3A-490F-8805-428ED791FE00}" destId="{D0016155-A7DB-4523-9B13-46C5D3ABCB10}" srcOrd="1" destOrd="0" presId="urn:microsoft.com/office/officeart/2005/8/layout/chevron2"/>
    <dgm:cxn modelId="{5BD43932-7539-4128-AD35-A31B7D97D756}" type="presParOf" srcId="{D865D3D8-4A5A-4FFF-A474-96C1233D12EC}" destId="{C4D8D139-E811-48AF-939F-F0808B857202}" srcOrd="1" destOrd="0" presId="urn:microsoft.com/office/officeart/2005/8/layout/chevron2"/>
    <dgm:cxn modelId="{51A66C3C-109C-42E8-A881-A7F7B34C56C0}" type="presParOf" srcId="{D865D3D8-4A5A-4FFF-A474-96C1233D12EC}" destId="{C965D5AF-777C-48E3-8AD3-0C1A5FD702AE}" srcOrd="2" destOrd="0" presId="urn:microsoft.com/office/officeart/2005/8/layout/chevron2"/>
    <dgm:cxn modelId="{9A568D15-0335-4E2F-ACD6-A64D399F3EB7}" type="presParOf" srcId="{C965D5AF-777C-48E3-8AD3-0C1A5FD702AE}" destId="{8F73A404-3136-48BB-AE96-0729CB61302A}" srcOrd="0" destOrd="0" presId="urn:microsoft.com/office/officeart/2005/8/layout/chevron2"/>
    <dgm:cxn modelId="{3D8C641E-87F8-4710-8964-F1739A32BAA2}" type="presParOf" srcId="{C965D5AF-777C-48E3-8AD3-0C1A5FD702AE}" destId="{BA78692D-BA8E-405F-8803-CFC25C4A3C4D}" srcOrd="1" destOrd="0" presId="urn:microsoft.com/office/officeart/2005/8/layout/chevron2"/>
    <dgm:cxn modelId="{A67E9E62-D979-4472-AA5A-3477E9C184CE}" type="presParOf" srcId="{D865D3D8-4A5A-4FFF-A474-96C1233D12EC}" destId="{479D7039-C720-45D7-9F7B-96918D303CEA}" srcOrd="3" destOrd="0" presId="urn:microsoft.com/office/officeart/2005/8/layout/chevron2"/>
    <dgm:cxn modelId="{158A854B-458C-49D8-9D26-79D2FEBD3B83}" type="presParOf" srcId="{D865D3D8-4A5A-4FFF-A474-96C1233D12EC}" destId="{A0F975B4-9731-4B94-9A7A-E50573775EED}" srcOrd="4" destOrd="0" presId="urn:microsoft.com/office/officeart/2005/8/layout/chevron2"/>
    <dgm:cxn modelId="{26FB5664-C5CF-4A99-A4A5-9706CC616C61}" type="presParOf" srcId="{A0F975B4-9731-4B94-9A7A-E50573775EED}" destId="{D4F9F034-4276-416A-8112-86CEEFE13DFD}" srcOrd="0" destOrd="0" presId="urn:microsoft.com/office/officeart/2005/8/layout/chevron2"/>
    <dgm:cxn modelId="{E0F83DD1-883B-4F84-A968-019C43562A78}" type="presParOf" srcId="{A0F975B4-9731-4B94-9A7A-E50573775EED}" destId="{8E8DD9B3-05CD-43FE-874F-97C3D951177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909C9AA-A411-4071-818F-D72690E4F01F}">
      <dsp:nvSpPr>
        <dsp:cNvPr id="0" name=""/>
        <dsp:cNvSpPr/>
      </dsp:nvSpPr>
      <dsp:spPr>
        <a:xfrm>
          <a:off x="2386606" y="0"/>
          <a:ext cx="3538983" cy="122904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152400" prstMaterial="matte"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F73C873-7E9F-4535-BC04-0BC3C9B6946D}">
      <dsp:nvSpPr>
        <dsp:cNvPr id="0" name=""/>
        <dsp:cNvSpPr/>
      </dsp:nvSpPr>
      <dsp:spPr>
        <a:xfrm>
          <a:off x="3771875" y="3294037"/>
          <a:ext cx="685849" cy="226525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38100" dir="5400000" algn="ctr" rotWithShape="0">
            <a:schemeClr val="accent1">
              <a:tint val="6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matte">
          <a:bevelT w="50800" h="190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F3DE22-0DF0-45C1-8C3B-DAE484451FDE}">
      <dsp:nvSpPr>
        <dsp:cNvPr id="0" name=""/>
        <dsp:cNvSpPr/>
      </dsp:nvSpPr>
      <dsp:spPr>
        <a:xfrm>
          <a:off x="2468761" y="3538983"/>
          <a:ext cx="3292077" cy="823019"/>
        </a:xfrm>
        <a:prstGeom prst="rect">
          <a:avLst/>
        </a:prstGeom>
        <a:solidFill>
          <a:srgbClr val="FFFF00"/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900" kern="1200" dirty="0" smtClean="0"/>
            <a:t>CEL: Pozytywny wizerunek biblioteki i bibliotekarza</a:t>
          </a:r>
          <a:endParaRPr lang="pl-PL" sz="1900" kern="1200" dirty="0"/>
        </a:p>
      </dsp:txBody>
      <dsp:txXfrm>
        <a:off x="2468761" y="3538983"/>
        <a:ext cx="3292077" cy="823019"/>
      </dsp:txXfrm>
    </dsp:sp>
    <dsp:sp modelId="{A3DBBADC-21BE-4E21-8A67-7971114ED267}">
      <dsp:nvSpPr>
        <dsp:cNvPr id="0" name=""/>
        <dsp:cNvSpPr/>
      </dsp:nvSpPr>
      <dsp:spPr>
        <a:xfrm>
          <a:off x="3626475" y="1502284"/>
          <a:ext cx="1234529" cy="1234529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2100" kern="1200"/>
        </a:p>
      </dsp:txBody>
      <dsp:txXfrm>
        <a:off x="3626475" y="1502284"/>
        <a:ext cx="1234529" cy="1234529"/>
      </dsp:txXfrm>
    </dsp:sp>
    <dsp:sp modelId="{7E54840F-4537-4F1F-A9D8-D5D719184CEB}">
      <dsp:nvSpPr>
        <dsp:cNvPr id="0" name=""/>
        <dsp:cNvSpPr/>
      </dsp:nvSpPr>
      <dsp:spPr>
        <a:xfrm>
          <a:off x="2530626" y="341707"/>
          <a:ext cx="1659478" cy="1703341"/>
        </a:xfrm>
        <a:prstGeom prst="ellipse">
          <a:avLst/>
        </a:prstGeom>
        <a:solidFill>
          <a:srgbClr val="FF0000"/>
        </a:solidFill>
        <a:ln>
          <a:solidFill>
            <a:srgbClr val="000000"/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promocja zawodu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BIBLIOTEKRZA</a:t>
          </a:r>
          <a:endParaRPr lang="pl-PL" sz="1200" kern="1200" dirty="0"/>
        </a:p>
      </dsp:txBody>
      <dsp:txXfrm>
        <a:off x="2530626" y="341707"/>
        <a:ext cx="1659478" cy="1703341"/>
      </dsp:txXfrm>
    </dsp:sp>
    <dsp:sp modelId="{2FD4A74C-46BF-40F3-9294-37C821278264}">
      <dsp:nvSpPr>
        <dsp:cNvPr id="0" name=""/>
        <dsp:cNvSpPr/>
      </dsp:nvSpPr>
      <dsp:spPr>
        <a:xfrm>
          <a:off x="3826767" y="125686"/>
          <a:ext cx="1591122" cy="1538420"/>
        </a:xfrm>
        <a:prstGeom prst="ellipse">
          <a:avLst/>
        </a:prstGeom>
        <a:solidFill>
          <a:srgbClr val="FF0000"/>
        </a:solidFill>
        <a:ln>
          <a:solidFill>
            <a:srgbClr val="000000"/>
          </a:solidFill>
        </a:ln>
        <a:effectLst>
          <a:outerShdw blurRad="50800" dist="38100" algn="l" rotWithShape="0">
            <a:prstClr val="black">
              <a:alpha val="40000"/>
            </a:prst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promocja BIBLIOTEKI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jako instytucji</a:t>
          </a:r>
          <a:endParaRPr lang="pl-PL" sz="1200" kern="1200" dirty="0"/>
        </a:p>
      </dsp:txBody>
      <dsp:txXfrm>
        <a:off x="3826767" y="125686"/>
        <a:ext cx="1591122" cy="1538420"/>
      </dsp:txXfrm>
    </dsp:sp>
    <dsp:sp modelId="{02E7F901-5F69-4829-AF8C-903332B43EA0}">
      <dsp:nvSpPr>
        <dsp:cNvPr id="0" name=""/>
        <dsp:cNvSpPr/>
      </dsp:nvSpPr>
      <dsp:spPr>
        <a:xfrm>
          <a:off x="2194421" y="27433"/>
          <a:ext cx="3840757" cy="3072605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4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3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737166-F731-4F87-868E-E8353D289A10}">
      <dsp:nvSpPr>
        <dsp:cNvPr id="0" name=""/>
        <dsp:cNvSpPr/>
      </dsp:nvSpPr>
      <dsp:spPr>
        <a:xfrm>
          <a:off x="1520686" y="0"/>
          <a:ext cx="4389437" cy="4389437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1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04F9DB5-B757-4D20-AF19-A5150E47D790}">
      <dsp:nvSpPr>
        <dsp:cNvPr id="0" name=""/>
        <dsp:cNvSpPr/>
      </dsp:nvSpPr>
      <dsp:spPr>
        <a:xfrm>
          <a:off x="3575030" y="440973"/>
          <a:ext cx="3133882" cy="965988"/>
        </a:xfrm>
        <a:prstGeom prst="roundRect">
          <a:avLst/>
        </a:prstGeom>
        <a:solidFill>
          <a:srgbClr val="000000"/>
        </a:solidFill>
        <a:ln w="25400" cap="flat" cmpd="sng" algn="ctr">
          <a:solidFill>
            <a:schemeClr val="dk1"/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152400" extrusionH="63500"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  <a:scene3d>
            <a:camera prst="orthographicFront"/>
            <a:lightRig rig="soft" dir="t">
              <a:rot lat="0" lon="0" rev="10800000"/>
            </a:lightRig>
          </a:scene3d>
          <a:sp3d>
            <a:bevelT w="27940" h="12700"/>
            <a:contourClr>
              <a:srgbClr val="DDDDDD"/>
            </a:contourClr>
          </a:sp3d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ŚWIĘTA ZWIĄZANE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Z KSIĄŻKĄ, BIBLIOTEKĄ, CZYTELNICTWEM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b="1" kern="1200" cap="none" spc="150" dirty="0" smtClean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rPr>
            <a:t>I INFORMACJĄ</a:t>
          </a:r>
          <a:endParaRPr lang="pl-PL" sz="1200" b="1" kern="1200" cap="none" spc="150" dirty="0">
            <a:ln w="11430"/>
            <a:solidFill>
              <a:srgbClr val="F8F8F8"/>
            </a:solidFill>
            <a:effectLst>
              <a:outerShdw blurRad="25400" algn="tl" rotWithShape="0">
                <a:srgbClr val="000000">
                  <a:alpha val="43000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575030" y="440973"/>
        <a:ext cx="3133882" cy="965988"/>
      </dsp:txXfrm>
    </dsp:sp>
    <dsp:sp modelId="{C0998EAA-2206-4F62-9D90-6D7951E83637}">
      <dsp:nvSpPr>
        <dsp:cNvPr id="0" name=""/>
        <dsp:cNvSpPr/>
      </dsp:nvSpPr>
      <dsp:spPr>
        <a:xfrm>
          <a:off x="3715405" y="1497729"/>
          <a:ext cx="2853134" cy="7261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ZAKUP NOWYCH ZBIORÓW</a:t>
          </a:r>
          <a:endParaRPr lang="pl-PL" sz="1200" kern="1200" dirty="0"/>
        </a:p>
      </dsp:txBody>
      <dsp:txXfrm>
        <a:off x="3715405" y="1497729"/>
        <a:ext cx="2853134" cy="726143"/>
      </dsp:txXfrm>
    </dsp:sp>
    <dsp:sp modelId="{7E607EF4-5DA1-40E9-91F9-0C77AABF7FBE}">
      <dsp:nvSpPr>
        <dsp:cNvPr id="0" name=""/>
        <dsp:cNvSpPr/>
      </dsp:nvSpPr>
      <dsp:spPr>
        <a:xfrm>
          <a:off x="3715405" y="2314641"/>
          <a:ext cx="2853134" cy="7261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200" kern="1200"/>
        </a:p>
      </dsp:txBody>
      <dsp:txXfrm>
        <a:off x="3715405" y="2314641"/>
        <a:ext cx="2853134" cy="726143"/>
      </dsp:txXfrm>
    </dsp:sp>
    <dsp:sp modelId="{1D9D0F95-EB4E-44A6-BCDA-52078AF66A31}">
      <dsp:nvSpPr>
        <dsp:cNvPr id="0" name=""/>
        <dsp:cNvSpPr/>
      </dsp:nvSpPr>
      <dsp:spPr>
        <a:xfrm>
          <a:off x="3715405" y="3131552"/>
          <a:ext cx="2853134" cy="72614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lt1">
              <a:alpha val="9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PASOWANIE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200" kern="1200" dirty="0" smtClean="0"/>
            <a:t>NA CZYTELNIKA</a:t>
          </a:r>
          <a:endParaRPr lang="pl-PL" sz="1200" kern="1200" dirty="0"/>
        </a:p>
      </dsp:txBody>
      <dsp:txXfrm>
        <a:off x="3715405" y="3131552"/>
        <a:ext cx="2853134" cy="72614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E62EE-0C02-4E85-A40C-E3F81792055B}">
      <dsp:nvSpPr>
        <dsp:cNvPr id="0" name=""/>
        <dsp:cNvSpPr/>
      </dsp:nvSpPr>
      <dsp:spPr>
        <a:xfrm rot="5400000">
          <a:off x="-238851" y="239239"/>
          <a:ext cx="1592341" cy="1114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1</a:t>
          </a:r>
          <a:endParaRPr lang="pl-PL" sz="3100" kern="1200" dirty="0"/>
        </a:p>
      </dsp:txBody>
      <dsp:txXfrm rot="5400000">
        <a:off x="-238851" y="239239"/>
        <a:ext cx="1592341" cy="1114639"/>
      </dsp:txXfrm>
    </dsp:sp>
    <dsp:sp modelId="{D0016155-A7DB-4523-9B13-46C5D3ABCB10}">
      <dsp:nvSpPr>
        <dsp:cNvPr id="0" name=""/>
        <dsp:cNvSpPr/>
      </dsp:nvSpPr>
      <dsp:spPr>
        <a:xfrm rot="5400000">
          <a:off x="4154608" y="-3039581"/>
          <a:ext cx="1035022" cy="7114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600" kern="1200" spc="150" dirty="0" smtClean="0">
              <a:ln w="11430"/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rPr>
            <a:t>Święta związane z książką, biblioteką, czytelnictwem i informacją</a:t>
          </a:r>
          <a:endParaRPr lang="pl-PL" sz="2600" kern="1200" dirty="0"/>
        </a:p>
      </dsp:txBody>
      <dsp:txXfrm rot="5400000">
        <a:off x="4154608" y="-3039581"/>
        <a:ext cx="1035022" cy="7114960"/>
      </dsp:txXfrm>
    </dsp:sp>
    <dsp:sp modelId="{8F73A404-3136-48BB-AE96-0729CB61302A}">
      <dsp:nvSpPr>
        <dsp:cNvPr id="0" name=""/>
        <dsp:cNvSpPr/>
      </dsp:nvSpPr>
      <dsp:spPr>
        <a:xfrm rot="5400000">
          <a:off x="-238851" y="1637240"/>
          <a:ext cx="1592341" cy="1114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2</a:t>
          </a:r>
          <a:endParaRPr lang="pl-PL" sz="3100" kern="1200" dirty="0"/>
        </a:p>
      </dsp:txBody>
      <dsp:txXfrm rot="5400000">
        <a:off x="-238851" y="1637240"/>
        <a:ext cx="1592341" cy="1114639"/>
      </dsp:txXfrm>
    </dsp:sp>
    <dsp:sp modelId="{BA78692D-BA8E-405F-8803-CFC25C4A3C4D}">
      <dsp:nvSpPr>
        <dsp:cNvPr id="0" name=""/>
        <dsp:cNvSpPr/>
      </dsp:nvSpPr>
      <dsp:spPr>
        <a:xfrm rot="5400000">
          <a:off x="4154608" y="-1641580"/>
          <a:ext cx="1035022" cy="7114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600" kern="1200" spc="150" dirty="0" smtClean="0">
              <a:ln w="11430"/>
              <a:latin typeface="Arial" pitchFamily="34" charset="0"/>
              <a:cs typeface="Arial" pitchFamily="34" charset="0"/>
            </a:rPr>
            <a:t>mogą służyć rozwijaniu czy pobudzaniu zainteresowań czytelniczych </a:t>
          </a:r>
          <a:endParaRPr lang="pl-PL" sz="2600" kern="1200" dirty="0"/>
        </a:p>
      </dsp:txBody>
      <dsp:txXfrm rot="5400000">
        <a:off x="4154608" y="-1641580"/>
        <a:ext cx="1035022" cy="7114960"/>
      </dsp:txXfrm>
    </dsp:sp>
    <dsp:sp modelId="{D4F9F034-4276-416A-8112-86CEEFE13DFD}">
      <dsp:nvSpPr>
        <dsp:cNvPr id="0" name=""/>
        <dsp:cNvSpPr/>
      </dsp:nvSpPr>
      <dsp:spPr>
        <a:xfrm rot="5400000">
          <a:off x="-238851" y="3035241"/>
          <a:ext cx="1592341" cy="111463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100" kern="1200" dirty="0" smtClean="0"/>
            <a:t>3</a:t>
          </a:r>
          <a:endParaRPr lang="pl-PL" sz="3100" kern="1200" dirty="0"/>
        </a:p>
      </dsp:txBody>
      <dsp:txXfrm rot="5400000">
        <a:off x="-238851" y="3035241"/>
        <a:ext cx="1592341" cy="1114639"/>
      </dsp:txXfrm>
    </dsp:sp>
    <dsp:sp modelId="{8E8DD9B3-05CD-43FE-874F-97C3D9511779}">
      <dsp:nvSpPr>
        <dsp:cNvPr id="0" name=""/>
        <dsp:cNvSpPr/>
      </dsp:nvSpPr>
      <dsp:spPr>
        <a:xfrm rot="5400000">
          <a:off x="4154608" y="-243579"/>
          <a:ext cx="1035022" cy="711496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6510" rIns="16510" bIns="16510" numCol="1" spcCol="1270" anchor="ctr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600" kern="1200" spc="150" dirty="0" smtClean="0">
              <a:ln w="11430"/>
              <a:latin typeface="Arial" pitchFamily="34" charset="0"/>
              <a:cs typeface="Arial" pitchFamily="34" charset="0"/>
            </a:rPr>
            <a:t>ale również </a:t>
          </a:r>
          <a:r>
            <a:rPr lang="pl-PL" sz="2600" kern="1200" spc="150" dirty="0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jako okazja do </a:t>
          </a:r>
          <a:r>
            <a:rPr lang="pl-PL" sz="2600" kern="1200" spc="150" dirty="0" err="1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promocji</a:t>
          </a:r>
          <a:r>
            <a:rPr lang="pl-PL" sz="2600" kern="1200" spc="150" dirty="0" smtClean="0">
              <a:ln w="11430"/>
              <a:solidFill>
                <a:srgbClr val="FF0000"/>
              </a:solidFill>
              <a:latin typeface="Arial" pitchFamily="34" charset="0"/>
              <a:cs typeface="Arial" pitchFamily="34" charset="0"/>
            </a:rPr>
            <a:t> biblioteki i zawodu bibliotekarza</a:t>
          </a:r>
          <a:endParaRPr lang="pl-PL" sz="2600" kern="1200" dirty="0">
            <a:solidFill>
              <a:srgbClr val="FF0000"/>
            </a:solidFill>
          </a:endParaRPr>
        </a:p>
      </dsp:txBody>
      <dsp:txXfrm rot="5400000">
        <a:off x="4154608" y="-243579"/>
        <a:ext cx="1035022" cy="711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15F35-FCDC-4E7C-AA2D-2DB76EC70E43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8799C-6B22-4A87-BE1C-556871C8A29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AD879C-DE28-4127-BC1D-3793827CA1FF}" type="datetimeFigureOut">
              <a:rPr lang="pl-PL" smtClean="0"/>
              <a:pPr/>
              <a:t>2014-11-12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673307-FC75-46AF-9F73-EB717DDC9BC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sz="4900" dirty="0" smtClean="0">
                <a:solidFill>
                  <a:srgbClr val="FF0000"/>
                </a:solidFill>
              </a:rPr>
              <a:t>Bibliotekarz i </a:t>
            </a:r>
            <a:r>
              <a:rPr lang="pl-PL" sz="4900" dirty="0" err="1" smtClean="0">
                <a:solidFill>
                  <a:srgbClr val="FF0000"/>
                </a:solidFill>
              </a:rPr>
              <a:t>biblioteka</a:t>
            </a:r>
            <a:r>
              <a:rPr lang="pl-PL" sz="4900" dirty="0" smtClean="0">
                <a:solidFill>
                  <a:srgbClr val="FF0000"/>
                </a:solidFill>
              </a:rPr>
              <a:t> szkolna </a:t>
            </a:r>
            <a:r>
              <a:rPr lang="pl-PL" dirty="0" smtClean="0">
                <a:solidFill>
                  <a:srgbClr val="FF0000"/>
                </a:solidFill>
              </a:rPr>
              <a:t>jako podmioty </a:t>
            </a:r>
            <a:r>
              <a:rPr lang="pl-PL" dirty="0" err="1" smtClean="0">
                <a:solidFill>
                  <a:srgbClr val="FF0000"/>
                </a:solidFill>
              </a:rPr>
              <a:t>promocji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2336256"/>
          </a:xfrm>
        </p:spPr>
        <p:txBody>
          <a:bodyPr>
            <a:normAutofit fontScale="70000" lnSpcReduction="20000"/>
          </a:bodyPr>
          <a:lstStyle/>
          <a:p>
            <a:endParaRPr lang="pl-PL" dirty="0" smtClean="0"/>
          </a:p>
          <a:p>
            <a:r>
              <a:rPr lang="pl-PL" dirty="0" smtClean="0">
                <a:solidFill>
                  <a:schemeClr val="bg1"/>
                </a:solidFill>
              </a:rPr>
              <a:t>dr hab. prof.  </a:t>
            </a:r>
            <a:r>
              <a:rPr lang="pl-PL" dirty="0" err="1" smtClean="0">
                <a:solidFill>
                  <a:schemeClr val="bg1"/>
                </a:solidFill>
              </a:rPr>
              <a:t>nadzw</a:t>
            </a:r>
            <a:r>
              <a:rPr lang="pl-PL" dirty="0" smtClean="0">
                <a:solidFill>
                  <a:schemeClr val="bg1"/>
                </a:solidFill>
              </a:rPr>
              <a:t>. Mariola Antczak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Katedra Bibliotekoznawstwa i Informacji Naukowej Uniwersytetu Łódzkiego</a:t>
            </a:r>
          </a:p>
          <a:p>
            <a:endParaRPr lang="pl-PL" dirty="0" smtClean="0">
              <a:solidFill>
                <a:schemeClr val="bg1"/>
              </a:solidFill>
            </a:endParaRPr>
          </a:p>
          <a:p>
            <a:r>
              <a:rPr lang="pl-PL" dirty="0" smtClean="0">
                <a:solidFill>
                  <a:schemeClr val="bg1"/>
                </a:solidFill>
              </a:rPr>
              <a:t>KONFERENCJA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CZAS NA CZYTANIE</a:t>
            </a:r>
          </a:p>
          <a:p>
            <a:r>
              <a:rPr lang="pl-PL" dirty="0" smtClean="0">
                <a:solidFill>
                  <a:schemeClr val="bg1"/>
                </a:solidFill>
              </a:rPr>
              <a:t>13 listopada 2014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Wykres 4"/>
          <p:cNvGraphicFramePr/>
          <p:nvPr/>
        </p:nvGraphicFramePr>
        <p:xfrm>
          <a:off x="179512" y="260648"/>
          <a:ext cx="871296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Wykres 1"/>
          <p:cNvGraphicFramePr/>
          <p:nvPr/>
        </p:nvGraphicFramePr>
        <p:xfrm>
          <a:off x="251521" y="332656"/>
          <a:ext cx="8640959" cy="63367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Wykres 2"/>
          <p:cNvGraphicFramePr/>
          <p:nvPr/>
        </p:nvGraphicFramePr>
        <p:xfrm>
          <a:off x="251520" y="260648"/>
          <a:ext cx="8712968" cy="6408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Wykres 3"/>
          <p:cNvGraphicFramePr/>
          <p:nvPr/>
        </p:nvGraphicFramePr>
        <p:xfrm>
          <a:off x="395536" y="404664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Z BADAŃ </a:t>
            </a:r>
            <a:r>
              <a:rPr lang="pl-PL" sz="1800" dirty="0" smtClean="0"/>
              <a:t>(1 z 2)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 smtClean="0"/>
              <a:t>Najczęściej</a:t>
            </a:r>
            <a:r>
              <a:rPr lang="pl-PL" dirty="0" smtClean="0"/>
              <a:t> obchodzone święto biblioteczne: Międzynarodowy Miesiąc Bibliotek, </a:t>
            </a:r>
            <a:r>
              <a:rPr lang="pl-PL" b="1" dirty="0" smtClean="0"/>
              <a:t>najrzadziej</a:t>
            </a:r>
            <a:r>
              <a:rPr lang="pl-PL" dirty="0" smtClean="0"/>
              <a:t> – Światowy Dzień Społeczeństwa Informacyjnego</a:t>
            </a:r>
          </a:p>
          <a:p>
            <a:r>
              <a:rPr lang="pl-PL" dirty="0" smtClean="0"/>
              <a:t>Preferowane </a:t>
            </a:r>
            <a:r>
              <a:rPr lang="pl-PL" b="1" dirty="0" smtClean="0"/>
              <a:t>formy obchodów</a:t>
            </a:r>
            <a:r>
              <a:rPr lang="pl-PL" dirty="0" smtClean="0"/>
              <a:t>:  wystawy i konkursy, </a:t>
            </a:r>
            <a:r>
              <a:rPr lang="pl-PL" b="1" dirty="0" smtClean="0"/>
              <a:t>najrzadziej</a:t>
            </a:r>
            <a:r>
              <a:rPr lang="pl-PL" dirty="0" smtClean="0"/>
              <a:t> – happeningi</a:t>
            </a:r>
          </a:p>
          <a:p>
            <a:r>
              <a:rPr lang="pl-PL" dirty="0" smtClean="0"/>
              <a:t>Bibliotekarze z reguły </a:t>
            </a:r>
            <a:r>
              <a:rPr lang="pl-PL" b="1" dirty="0" smtClean="0"/>
              <a:t>nie powiadamiają mediów zewnętrznych </a:t>
            </a:r>
            <a:r>
              <a:rPr lang="pl-PL" dirty="0" smtClean="0"/>
              <a:t>o planowanych imprezach, dotyczy to prasy, radia i telewizji</a:t>
            </a:r>
          </a:p>
          <a:p>
            <a:r>
              <a:rPr lang="pl-PL" dirty="0" smtClean="0"/>
              <a:t>Preferowanym </a:t>
            </a:r>
            <a:r>
              <a:rPr lang="pl-PL" dirty="0" smtClean="0"/>
              <a:t>medium wewnętrznym służącym do popularyzowania informacji na temat obchodów święta jest  strona internetowa szkoły; b</a:t>
            </a:r>
            <a:r>
              <a:rPr lang="pl-PL" dirty="0" smtClean="0"/>
              <a:t>ibliotekarze </a:t>
            </a:r>
            <a:r>
              <a:rPr lang="pl-PL" b="1" dirty="0" smtClean="0"/>
              <a:t>sporadycznie </a:t>
            </a:r>
            <a:r>
              <a:rPr lang="pl-PL" b="1" dirty="0" smtClean="0"/>
              <a:t>zamieszczają informacje o planowanych obchodach święta bibliotecznego </a:t>
            </a:r>
            <a:r>
              <a:rPr lang="pl-PL" dirty="0" smtClean="0"/>
              <a:t>wykorzystując </a:t>
            </a:r>
            <a:r>
              <a:rPr lang="pl-PL" dirty="0" smtClean="0"/>
              <a:t> </a:t>
            </a:r>
            <a:r>
              <a:rPr lang="pl-PL" dirty="0" err="1" smtClean="0"/>
              <a:t>blog</a:t>
            </a:r>
            <a:r>
              <a:rPr lang="pl-PL" dirty="0" smtClean="0"/>
              <a:t> czy </a:t>
            </a:r>
            <a:r>
              <a:rPr lang="pl-PL" dirty="0" err="1" smtClean="0"/>
              <a:t>facebook</a:t>
            </a:r>
            <a:r>
              <a:rPr lang="pl-PL" dirty="0" smtClean="0"/>
              <a:t>; najczęściej </a:t>
            </a:r>
            <a:r>
              <a:rPr lang="pl-PL" dirty="0" smtClean="0"/>
              <a:t>ich nie prowadzą</a:t>
            </a: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Z BADAŃ </a:t>
            </a:r>
            <a:r>
              <a:rPr lang="pl-PL" sz="2000" dirty="0" smtClean="0"/>
              <a:t>(2 z 2)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Bibliotekarze w większości realizują w swoich placówkach macierzystych obchody świąt związanych z biblioteką, książką, czytelnictwem itp. </a:t>
            </a:r>
          </a:p>
          <a:p>
            <a:pPr>
              <a:buNone/>
            </a:pPr>
            <a:r>
              <a:rPr lang="pl-PL" dirty="0" smtClean="0"/>
              <a:t>Brak zmiany wizerunku bibliotek i bibliotekarzy </a:t>
            </a:r>
          </a:p>
          <a:p>
            <a:pPr>
              <a:buNone/>
            </a:pPr>
            <a:r>
              <a:rPr lang="pl-PL" dirty="0" smtClean="0"/>
              <a:t>	na bardziej pozytywny może być związany </a:t>
            </a:r>
          </a:p>
          <a:p>
            <a:pPr>
              <a:buNone/>
            </a:pPr>
            <a:r>
              <a:rPr lang="pl-PL" dirty="0" smtClean="0"/>
              <a:t>	z niedostatecznym wykorzystaniem szczególnie mediów zewnętrznych (prasa, radio, telewizja) </a:t>
            </a:r>
          </a:p>
          <a:p>
            <a:pPr>
              <a:buNone/>
            </a:pPr>
            <a:r>
              <a:rPr lang="pl-PL" dirty="0" smtClean="0"/>
              <a:t>	w </a:t>
            </a:r>
            <a:r>
              <a:rPr lang="pl-PL" dirty="0" err="1" smtClean="0"/>
              <a:t>promocji</a:t>
            </a:r>
            <a:r>
              <a:rPr lang="pl-PL" dirty="0" smtClean="0"/>
              <a:t> tych wydarzeń, a co za tym idzie – instytucji biblioteki i zawodu bibliotekarza.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461216"/>
          </a:xfrm>
        </p:spPr>
        <p:txBody>
          <a:bodyPr>
            <a:normAutofit/>
          </a:bodyPr>
          <a:lstStyle/>
          <a:p>
            <a:pPr algn="r"/>
            <a:r>
              <a:rPr lang="pl-PL" dirty="0" smtClean="0"/>
              <a:t>Dziękuję Państwu za uwagę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sz="3200" dirty="0" smtClean="0"/>
              <a:t>dr hab. prof. UŁ Mariola Antczak</a:t>
            </a:r>
            <a:br>
              <a:rPr lang="pl-PL" sz="3200" dirty="0" smtClean="0"/>
            </a:br>
            <a:r>
              <a:rPr lang="pl-PL" sz="3200" dirty="0" err="1" smtClean="0"/>
              <a:t>marant@uni.lodz.pl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Plan prezentacji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 smtClean="0"/>
              <a:t>Bibliotekarz i </a:t>
            </a:r>
            <a:r>
              <a:rPr lang="pl-PL" dirty="0" err="1" smtClean="0"/>
              <a:t>biblioteka</a:t>
            </a:r>
            <a:r>
              <a:rPr lang="pl-PL" dirty="0" smtClean="0"/>
              <a:t> szkolna jako podmioty </a:t>
            </a:r>
            <a:r>
              <a:rPr lang="pl-PL" dirty="0" err="1" smtClean="0"/>
              <a:t>promocji</a:t>
            </a:r>
            <a:endParaRPr lang="pl-PL" dirty="0" smtClean="0"/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Poszukiwanie okazji do </a:t>
            </a:r>
            <a:r>
              <a:rPr lang="pl-PL" dirty="0" err="1" smtClean="0"/>
              <a:t>promocji</a:t>
            </a:r>
            <a:r>
              <a:rPr lang="pl-PL" dirty="0" smtClean="0"/>
              <a:t> bibliotekarzy i bibliotek szkolnych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Święta biblioteczne jako okazja do </a:t>
            </a:r>
            <a:r>
              <a:rPr lang="pl-PL" dirty="0" err="1" smtClean="0"/>
              <a:t>promocji</a:t>
            </a:r>
            <a:r>
              <a:rPr lang="pl-PL" dirty="0" smtClean="0"/>
              <a:t> bibliotekarzy i bibliotek szkolnych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Metodologia badań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Prezentacja graficzna i omówienie wyników badań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Wnioski z badań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600" dirty="0" smtClean="0">
                <a:solidFill>
                  <a:schemeClr val="tx1"/>
                </a:solidFill>
              </a:rPr>
              <a:t>Bibliotekarz i </a:t>
            </a:r>
            <a:r>
              <a:rPr lang="pl-PL" sz="3600" dirty="0" err="1" smtClean="0">
                <a:solidFill>
                  <a:schemeClr val="tx1"/>
                </a:solidFill>
              </a:rPr>
              <a:t>biblioteka</a:t>
            </a:r>
            <a:r>
              <a:rPr lang="pl-PL" sz="3600" dirty="0" smtClean="0">
                <a:solidFill>
                  <a:schemeClr val="tx1"/>
                </a:solidFill>
              </a:rPr>
              <a:t> szkolna </a:t>
            </a:r>
            <a:br>
              <a:rPr lang="pl-PL" sz="3600" dirty="0" smtClean="0">
                <a:solidFill>
                  <a:schemeClr val="tx1"/>
                </a:solidFill>
              </a:rPr>
            </a:br>
            <a:r>
              <a:rPr lang="pl-PL" sz="3600" dirty="0" smtClean="0">
                <a:solidFill>
                  <a:schemeClr val="tx1"/>
                </a:solidFill>
              </a:rPr>
              <a:t>jako podmioty </a:t>
            </a:r>
            <a:r>
              <a:rPr lang="pl-PL" sz="3600" dirty="0" err="1" smtClean="0">
                <a:solidFill>
                  <a:schemeClr val="tx1"/>
                </a:solidFill>
              </a:rPr>
              <a:t>promocji</a:t>
            </a:r>
            <a:endParaRPr lang="pl-PL" sz="36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Elipsa 5"/>
          <p:cNvSpPr/>
          <p:nvPr/>
        </p:nvSpPr>
        <p:spPr>
          <a:xfrm rot="21104304">
            <a:off x="6633581" y="1335319"/>
            <a:ext cx="1843599" cy="181489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mnóstwo </a:t>
            </a:r>
            <a:r>
              <a:rPr lang="pl-PL" sz="1200" dirty="0" smtClean="0"/>
              <a:t>spektakularnych</a:t>
            </a:r>
            <a:r>
              <a:rPr lang="pl-PL" sz="1400" dirty="0" smtClean="0"/>
              <a:t> </a:t>
            </a:r>
            <a:r>
              <a:rPr lang="pl-PL" sz="1600" dirty="0" smtClean="0"/>
              <a:t>działań</a:t>
            </a:r>
            <a:endParaRPr lang="pl-PL" sz="1600" dirty="0"/>
          </a:p>
        </p:txBody>
      </p:sp>
      <p:sp>
        <p:nvSpPr>
          <p:cNvPr id="7" name="Elipsa 6"/>
          <p:cNvSpPr/>
          <p:nvPr/>
        </p:nvSpPr>
        <p:spPr>
          <a:xfrm rot="271218">
            <a:off x="609186" y="1988608"/>
            <a:ext cx="1894166" cy="18418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nowoczesny wystrój biblioteki</a:t>
            </a:r>
            <a:endParaRPr lang="pl-PL" sz="1600" dirty="0"/>
          </a:p>
        </p:txBody>
      </p:sp>
      <p:sp>
        <p:nvSpPr>
          <p:cNvPr id="8" name="Elipsa 7"/>
          <p:cNvSpPr/>
          <p:nvPr/>
        </p:nvSpPr>
        <p:spPr>
          <a:xfrm rot="20098396">
            <a:off x="808447" y="3863089"/>
            <a:ext cx="1891078" cy="18002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różnorodne</a:t>
            </a:r>
          </a:p>
          <a:p>
            <a:pPr algn="ctr"/>
            <a:r>
              <a:rPr lang="pl-PL" sz="1600" dirty="0" smtClean="0"/>
              <a:t>i bogate zbiory</a:t>
            </a:r>
            <a:endParaRPr lang="pl-PL" sz="1600" dirty="0"/>
          </a:p>
        </p:txBody>
      </p:sp>
      <p:sp>
        <p:nvSpPr>
          <p:cNvPr id="9" name="Strzałka zawracania 8"/>
          <p:cNvSpPr/>
          <p:nvPr/>
        </p:nvSpPr>
        <p:spPr>
          <a:xfrm>
            <a:off x="1979712" y="2060848"/>
            <a:ext cx="1368152" cy="576064"/>
          </a:xfrm>
          <a:prstGeom prst="utur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Wygięta strzałka 9"/>
          <p:cNvSpPr/>
          <p:nvPr/>
        </p:nvSpPr>
        <p:spPr>
          <a:xfrm>
            <a:off x="2339752" y="2636912"/>
            <a:ext cx="648072" cy="1584176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3" name="Strzałka w lewo 12"/>
          <p:cNvSpPr/>
          <p:nvPr/>
        </p:nvSpPr>
        <p:spPr>
          <a:xfrm>
            <a:off x="5868144" y="2060848"/>
            <a:ext cx="1080120" cy="504056"/>
          </a:xfrm>
          <a:prstGeom prst="lef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Elipsa 13"/>
          <p:cNvSpPr/>
          <p:nvPr/>
        </p:nvSpPr>
        <p:spPr>
          <a:xfrm rot="271218">
            <a:off x="6148175" y="4078038"/>
            <a:ext cx="2259356" cy="216182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kompetentny personel zatrudniony </a:t>
            </a:r>
          </a:p>
          <a:p>
            <a:pPr algn="ctr"/>
            <a:r>
              <a:rPr lang="pl-PL" sz="1600" dirty="0" smtClean="0"/>
              <a:t>na cały etat</a:t>
            </a:r>
            <a:endParaRPr lang="pl-PL" sz="1600" dirty="0"/>
          </a:p>
        </p:txBody>
      </p:sp>
      <p:sp>
        <p:nvSpPr>
          <p:cNvPr id="17" name="Wygięta strzałka 16"/>
          <p:cNvSpPr/>
          <p:nvPr/>
        </p:nvSpPr>
        <p:spPr>
          <a:xfrm flipH="1">
            <a:off x="5724128" y="2708920"/>
            <a:ext cx="720080" cy="2232248"/>
          </a:xfrm>
          <a:prstGeom prst="ben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8" name="Elipsa 17"/>
          <p:cNvSpPr/>
          <p:nvPr/>
        </p:nvSpPr>
        <p:spPr>
          <a:xfrm rot="21104304">
            <a:off x="7190355" y="2758348"/>
            <a:ext cx="1677130" cy="16907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dirty="0" smtClean="0"/>
              <a:t>wsparcie dyrekcji</a:t>
            </a:r>
            <a:endParaRPr lang="pl-PL" sz="1600" dirty="0"/>
          </a:p>
        </p:txBody>
      </p:sp>
      <p:sp>
        <p:nvSpPr>
          <p:cNvPr id="19" name="Wygięta strzałka 18"/>
          <p:cNvSpPr/>
          <p:nvPr/>
        </p:nvSpPr>
        <p:spPr>
          <a:xfrm flipH="1">
            <a:off x="6012160" y="2420888"/>
            <a:ext cx="1512168" cy="1296144"/>
          </a:xfrm>
          <a:prstGeom prst="bentArrow">
            <a:avLst>
              <a:gd name="adj1" fmla="val 25000"/>
              <a:gd name="adj2" fmla="val 26628"/>
              <a:gd name="adj3" fmla="val 25000"/>
              <a:gd name="adj4" fmla="val 437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20" name="Wstęga zakrzywiona w dół 19"/>
          <p:cNvSpPr/>
          <p:nvPr/>
        </p:nvSpPr>
        <p:spPr>
          <a:xfrm>
            <a:off x="3491880" y="3501008"/>
            <a:ext cx="2160240" cy="648072"/>
          </a:xfrm>
          <a:prstGeom prst="ellipseRibbon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pole tekstowe 20"/>
          <p:cNvSpPr txBox="1"/>
          <p:nvPr/>
        </p:nvSpPr>
        <p:spPr>
          <a:xfrm>
            <a:off x="3851920" y="371703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SUKCES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000"/>
                            </p:stCondLst>
                            <p:childTnLst>
                              <p:par>
                                <p:cTn id="4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500"/>
                            </p:stCondLst>
                            <p:childTnLst>
                              <p:par>
                                <p:cTn id="5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000"/>
                            </p:stCondLst>
                            <p:childTnLst>
                              <p:par>
                                <p:cTn id="5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6" grpId="0" animBg="1"/>
      <p:bldP spid="7" grpId="0" animBg="1"/>
      <p:bldP spid="8" grpId="0" animBg="1"/>
      <p:bldP spid="9" grpId="0" animBg="1"/>
      <p:bldP spid="10" grpId="0" animBg="1"/>
      <p:bldP spid="13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Wybuch  2 5"/>
          <p:cNvSpPr/>
          <p:nvPr/>
        </p:nvSpPr>
        <p:spPr>
          <a:xfrm>
            <a:off x="4211960" y="1412776"/>
            <a:ext cx="4932040" cy="2664296"/>
          </a:xfrm>
          <a:prstGeom prst="irregularSeal2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dirty="0" smtClean="0">
                <a:solidFill>
                  <a:schemeClr val="tx1"/>
                </a:solidFill>
              </a:rPr>
              <a:t>POSZUKIWANIE OKAZJI DO PORMOCJI BIBLIOTEKARZA I BIBLIOTEKI SZKOLNEJ</a:t>
            </a:r>
            <a:endParaRPr lang="pl-PL" sz="3200" dirty="0">
              <a:solidFill>
                <a:schemeClr val="tx1"/>
              </a:solidFill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 rot="17848569">
            <a:off x="325415" y="3563187"/>
            <a:ext cx="3614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PRZYKŁADY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4427984" y="4365104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200" dirty="0" smtClean="0"/>
              <a:t>NOWY WYSTRÓJ WNĘTRZA</a:t>
            </a:r>
            <a:endParaRPr lang="pl-PL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935480"/>
          <a:ext cx="8229600" cy="438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938368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Problemy badawcze 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27584" y="2060848"/>
            <a:ext cx="7402016" cy="4389120"/>
          </a:xfrm>
        </p:spPr>
        <p:txBody>
          <a:bodyPr>
            <a:normAutofit lnSpcReduction="10000"/>
          </a:bodyPr>
          <a:lstStyle/>
          <a:p>
            <a:r>
              <a:rPr lang="pl-PL" b="1" dirty="0" smtClean="0"/>
              <a:t>1) </a:t>
            </a:r>
            <a:r>
              <a:rPr lang="pl-PL" dirty="0" smtClean="0"/>
              <a:t>które ze świąt bibliotecznych są celebrowane?</a:t>
            </a:r>
          </a:p>
          <a:p>
            <a:r>
              <a:rPr lang="pl-PL" b="1" dirty="0" smtClean="0"/>
              <a:t>2)</a:t>
            </a:r>
            <a:r>
              <a:rPr lang="pl-PL" dirty="0" smtClean="0"/>
              <a:t> jakie są preferowane formy obchodów świąt bibliotecznych?</a:t>
            </a:r>
          </a:p>
          <a:p>
            <a:r>
              <a:rPr lang="pl-PL" b="1" dirty="0" smtClean="0"/>
              <a:t>3) </a:t>
            </a:r>
            <a:r>
              <a:rPr lang="pl-PL" dirty="0" smtClean="0"/>
              <a:t>jakie media (wewnętrzne i zewnętrzne) są wykorzystywane do popularyzacji informacji o realizowanym święcie bibliotecznym?</a:t>
            </a:r>
          </a:p>
          <a:p>
            <a:r>
              <a:rPr lang="pl-PL" b="1" dirty="0" smtClean="0"/>
              <a:t>4) </a:t>
            </a:r>
            <a:r>
              <a:rPr lang="pl-PL" dirty="0" smtClean="0"/>
              <a:t>czy brak poprawy wizerunku bibliotek i bibliotekarzy w społeczeństwie może być związany z biernością bibliotekarzy w zakresie prowadzenia odpowiedniej polityki </a:t>
            </a:r>
            <a:r>
              <a:rPr lang="pl-PL" i="1" dirty="0" err="1" smtClean="0"/>
              <a:t>mediarelations</a:t>
            </a:r>
            <a:r>
              <a:rPr lang="pl-PL" i="1" dirty="0" smtClean="0"/>
              <a:t>?</a:t>
            </a:r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METODOLOGIA BADAŃ</a:t>
            </a: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Przedmioty badań: </a:t>
            </a:r>
          </a:p>
          <a:p>
            <a:pPr>
              <a:buNone/>
            </a:pPr>
            <a:r>
              <a:rPr lang="pl-PL" b="1" dirty="0" smtClean="0"/>
              <a:t>1) </a:t>
            </a:r>
            <a:r>
              <a:rPr lang="pl-PL" dirty="0" smtClean="0"/>
              <a:t>realizacja świąt bibliotecznych w bibliotekach szkolnych Łodzi</a:t>
            </a:r>
          </a:p>
          <a:p>
            <a:pPr>
              <a:buNone/>
            </a:pPr>
            <a:r>
              <a:rPr lang="pl-PL" b="1" dirty="0" smtClean="0"/>
              <a:t>2) </a:t>
            </a:r>
            <a:r>
              <a:rPr lang="pl-PL" dirty="0" smtClean="0"/>
              <a:t>formy </a:t>
            </a:r>
            <a:r>
              <a:rPr lang="pl-PL" dirty="0" err="1" smtClean="0"/>
              <a:t>promocji</a:t>
            </a:r>
            <a:r>
              <a:rPr lang="pl-PL" dirty="0" smtClean="0"/>
              <a:t> realizowanych świąt bibliotecznych</a:t>
            </a:r>
          </a:p>
          <a:p>
            <a:pPr>
              <a:buNone/>
            </a:pPr>
            <a:r>
              <a:rPr lang="pl-PL" b="1" dirty="0" smtClean="0"/>
              <a:t>3)</a:t>
            </a:r>
            <a:r>
              <a:rPr lang="pl-PL" dirty="0" smtClean="0"/>
              <a:t> informacja o realizowanych świętach w mediach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Termin badań: </a:t>
            </a:r>
            <a:r>
              <a:rPr lang="pl-PL" dirty="0" smtClean="0"/>
              <a:t>styczeń 2014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Próba badawcza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 założenia pełna</a:t>
            </a:r>
          </a:p>
          <a:p>
            <a:r>
              <a:rPr lang="pl-PL" dirty="0" smtClean="0"/>
              <a:t>nauczyciele bibliotekarze wszystkich szkół Łodzi: podstawowych, gimnazjów, </a:t>
            </a:r>
            <a:r>
              <a:rPr lang="pl-PL" dirty="0" err="1" smtClean="0"/>
              <a:t>ponadgimnazjalnych</a:t>
            </a:r>
            <a:r>
              <a:rPr lang="pl-PL" dirty="0" smtClean="0"/>
              <a:t> </a:t>
            </a:r>
          </a:p>
          <a:p>
            <a:r>
              <a:rPr lang="pl-PL" dirty="0" smtClean="0"/>
              <a:t>w badaniach otrzymano  42 arkusze zwrotne kwestionariusza ankiety na 161 dostarczonych (26%); </a:t>
            </a:r>
          </a:p>
          <a:p>
            <a:r>
              <a:rPr lang="pl-PL" sz="1800" dirty="0" smtClean="0"/>
              <a:t>w tym: 28% z bibliotek szkół podstawowych; 20% - z gimnazjów; 29% z liceów; 22% - z zespołów szkół </a:t>
            </a:r>
            <a:r>
              <a:rPr lang="pl-PL" sz="1800" dirty="0" err="1" smtClean="0"/>
              <a:t>ponadgimnazjalnych</a:t>
            </a:r>
            <a:endParaRPr lang="pl-PL" sz="1800" dirty="0" smtClean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b="1" dirty="0" smtClean="0"/>
              <a:t>Metoda badawcza</a:t>
            </a: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pl-PL" b="1" dirty="0" smtClean="0"/>
          </a:p>
          <a:p>
            <a:pPr>
              <a:buNone/>
            </a:pPr>
            <a:endParaRPr lang="pl-PL" b="1" dirty="0" smtClean="0"/>
          </a:p>
          <a:p>
            <a:pPr>
              <a:buNone/>
            </a:pPr>
            <a:r>
              <a:rPr lang="pl-PL" dirty="0" smtClean="0"/>
              <a:t>Ankieta audytoryjna</a:t>
            </a:r>
          </a:p>
          <a:p>
            <a:pPr>
              <a:buNone/>
            </a:pPr>
            <a:r>
              <a:rPr lang="pl-PL" dirty="0" smtClean="0"/>
              <a:t>narzędzie: kwestionariusz ankiety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rzepły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3428</TotalTime>
  <Words>508</Words>
  <Application>Microsoft Office PowerPoint</Application>
  <PresentationFormat>Pokaz na ekranie (4:3)</PresentationFormat>
  <Paragraphs>92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Przepływ</vt:lpstr>
      <vt:lpstr>Bibliotekarz i biblioteka szkolna jako podmioty promocji </vt:lpstr>
      <vt:lpstr>Plan prezentacji</vt:lpstr>
      <vt:lpstr> Bibliotekarz i biblioteka szkolna  jako podmioty promocji</vt:lpstr>
      <vt:lpstr>POSZUKIWANIE OKAZJI DO PORMOCJI BIBLIOTEKARZA I BIBLIOTEKI SZKOLNEJ</vt:lpstr>
      <vt:lpstr>Slajd 5</vt:lpstr>
      <vt:lpstr>    Problemy badawcze  </vt:lpstr>
      <vt:lpstr>METODOLOGIA BADAŃ</vt:lpstr>
      <vt:lpstr>Próba badawcza</vt:lpstr>
      <vt:lpstr>Metoda badawcza</vt:lpstr>
      <vt:lpstr>Slajd 10</vt:lpstr>
      <vt:lpstr>Slajd 11</vt:lpstr>
      <vt:lpstr>Slajd 12</vt:lpstr>
      <vt:lpstr>Slajd 13</vt:lpstr>
      <vt:lpstr>WNIOSKI Z BADAŃ (1 z 2)</vt:lpstr>
      <vt:lpstr>WNIOSKI Z BADAŃ (2 z 2)</vt:lpstr>
      <vt:lpstr>Dziękuję Państwu za uwagę  dr hab. prof. UŁ Mariola Antczak marant@uni.lodz.pl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VIII Bałtycka Konferencja  Zarządzanie i Organizacja Bibliotek   Gdańsk, 15-16 maja 2014 r.</dc:title>
  <dc:creator>Majka</dc:creator>
  <cp:lastModifiedBy>Majka</cp:lastModifiedBy>
  <cp:revision>29</cp:revision>
  <dcterms:created xsi:type="dcterms:W3CDTF">2014-04-03T11:59:27Z</dcterms:created>
  <dcterms:modified xsi:type="dcterms:W3CDTF">2014-11-12T15:15:34Z</dcterms:modified>
</cp:coreProperties>
</file>