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handoutMasterIdLst>
    <p:handoutMasterId r:id="rId19"/>
  </p:handoutMasterIdLst>
  <p:sldIdLst>
    <p:sldId id="256" r:id="rId2"/>
    <p:sldId id="257" r:id="rId3"/>
    <p:sldId id="265" r:id="rId4"/>
    <p:sldId id="275" r:id="rId5"/>
    <p:sldId id="278" r:id="rId6"/>
    <p:sldId id="273" r:id="rId7"/>
    <p:sldId id="279" r:id="rId8"/>
    <p:sldId id="266" r:id="rId9"/>
    <p:sldId id="262" r:id="rId10"/>
    <p:sldId id="270" r:id="rId11"/>
    <p:sldId id="267" r:id="rId12"/>
    <p:sldId id="268" r:id="rId13"/>
    <p:sldId id="276" r:id="rId14"/>
    <p:sldId id="269" r:id="rId15"/>
    <p:sldId id="280" r:id="rId16"/>
    <p:sldId id="258" r:id="rId17"/>
    <p:sldId id="277" r:id="rId18"/>
  </p:sldIdLst>
  <p:sldSz cx="9144000" cy="6858000" type="screen4x3"/>
  <p:notesSz cx="6761163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22B10-B438-40E4-A7D4-EBBC6B525F90}" type="datetimeFigureOut">
              <a:rPr lang="pl-PL" smtClean="0"/>
              <a:pPr/>
              <a:t>2014-11-12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B8EDC-EC5F-4C50-9197-E760EACA95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F00F826-DF01-4900-8EA2-2C52761A99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8A35-B6E5-4020-94A9-6C1410559C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719E-2DF7-4C45-B05F-855984BB73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2C17-F543-4964-8C78-C3BF3A49F4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A2C79D2-09FB-467C-86D2-F0426CA417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EF4D-BA2D-496B-A839-C240DC6128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629C2DF-0247-4899-9539-EE3585383F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28012-46AC-4968-ACE4-E9B028A68A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FE9541-CF89-4EB6-BF60-4602BABD2E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15EEFC0-9C73-4AB9-BCF3-7F60104071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AD88-B617-47A7-889B-4B2B3B87AB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C63031D-F4EB-4532-831E-DC68BA90DD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8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39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olimpiadabii.uni.lodz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bin@uni.lodz.pl" TargetMode="External"/><Relationship Id="rId2" Type="http://schemas.openxmlformats.org/officeDocument/2006/relationships/hyperlink" Target="mailto:olimpiadabii@uni.lodz.p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997200"/>
            <a:ext cx="7745412" cy="2855913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2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 hab. prof. UŁ Mariola Antczak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2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 Grzegorz Czapnik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l-PL" sz="18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Katedra Bibliotekoznawstwa i Informacji Naukowej </a:t>
            </a:r>
            <a:br>
              <a:rPr lang="pl-PL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Uniwersytetu Łódzkiego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l-PL" sz="18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Łódź 2014</a:t>
            </a:r>
          </a:p>
        </p:txBody>
      </p:sp>
      <p:pic>
        <p:nvPicPr>
          <p:cNvPr id="13315" name="Obraz 3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5445125"/>
            <a:ext cx="21844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Obraz 4" descr="logo2olimpiad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60350"/>
            <a:ext cx="52943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50"/>
          </a:xfrm>
        </p:spPr>
        <p:txBody>
          <a:bodyPr/>
          <a:lstStyle/>
          <a:p>
            <a:r>
              <a:rPr lang="pl-PL" sz="2800" smtClean="0">
                <a:latin typeface="Arial" charset="0"/>
                <a:cs typeface="Arial" charset="0"/>
              </a:rPr>
              <a:t>pozyskanie studentów świadomych swoich decyzji w kwestii wyboru kierunku studiów bibliologicznych i informatologicznych</a:t>
            </a:r>
          </a:p>
          <a:p>
            <a:r>
              <a:rPr lang="pl-PL" sz="2800" smtClean="0">
                <a:latin typeface="Arial" charset="0"/>
                <a:cs typeface="Arial" charset="0"/>
              </a:rPr>
              <a:t>promocja zawodu bibliotekarza i pokrewnych profesji</a:t>
            </a:r>
          </a:p>
          <a:p>
            <a:r>
              <a:rPr lang="pl-PL" sz="2800" smtClean="0">
                <a:latin typeface="Arial" charset="0"/>
                <a:cs typeface="Arial" charset="0"/>
              </a:rPr>
              <a:t>integracja środowiska akademickiego, oświatowego i zawodowego</a:t>
            </a:r>
          </a:p>
          <a:p>
            <a:pPr>
              <a:spcBef>
                <a:spcPts val="575"/>
              </a:spcBef>
            </a:pPr>
            <a:endParaRPr lang="pl-PL" smtClean="0"/>
          </a:p>
        </p:txBody>
      </p:sp>
      <p:sp>
        <p:nvSpPr>
          <p:cNvPr id="20483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WYBRANE CELE OLIMPIADY</a:t>
            </a:r>
          </a:p>
        </p:txBody>
      </p:sp>
      <p:pic>
        <p:nvPicPr>
          <p:cNvPr id="20484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Koniec ery Gutenberga? Fenomen trwania książki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w kulturze.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Od papirusu do kodeksu – historia bibliotek, druku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i pisma.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Nowoczesne książnice –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mediateki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 biblioteki cyfrowe.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latin typeface="Arial" pitchFamily="34" charset="0"/>
                <a:cs typeface="Arial" pitchFamily="34" charset="0"/>
              </a:rPr>
              <a:t>E-book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audiobook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picturebook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- współczesne formy książki.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latin typeface="Arial" pitchFamily="34" charset="0"/>
                <a:cs typeface="Arial" pitchFamily="34" charset="0"/>
              </a:rPr>
              <a:t>Book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industry – promocja i marketing wydawniczy.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Bestsellery i liderzy sprzedaży na współczesnym rynku wydawniczym.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sp>
        <p:nvSpPr>
          <p:cNvPr id="22531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PROGRAM OLIMPIADY</a:t>
            </a:r>
          </a:p>
        </p:txBody>
      </p:sp>
      <p:pic>
        <p:nvPicPr>
          <p:cNvPr id="22532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Biblioteki, książki i bibliotekarze w literaturze pięknej i kulturze.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Ochrona własności intelektualnej w kulturze cyfrowej.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Społeczeństwo informacyjne i informacja jako szczególne dobra niematerialne.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Internet oraz jego znaczenie dla kultury i nauki.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Media jako źródła informacji.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Dobra kultury narodowej w bibliotekach, archiwach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i fundacjach gromadzących dorobek piśmienniczy.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PROGRAM OLIMPIADY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836613"/>
          </a:xfrm>
        </p:spPr>
        <p:txBody>
          <a:bodyPr/>
          <a:lstStyle/>
          <a:p>
            <a:r>
              <a:rPr lang="pl-PL" sz="2000" dirty="0" smtClean="0">
                <a:solidFill>
                  <a:srgbClr val="7B9899"/>
                </a:solidFill>
              </a:rPr>
              <a:t>ZAKWALIFIKOWANI  UCZESTNICY  </a:t>
            </a:r>
            <a:r>
              <a:rPr lang="pl-PL" sz="2000" dirty="0" smtClean="0">
                <a:solidFill>
                  <a:srgbClr val="FF0000"/>
                </a:solidFill>
              </a:rPr>
              <a:t>I Edycji 2013/14 </a:t>
            </a:r>
            <a:r>
              <a:rPr lang="pl-PL" sz="2000" dirty="0" smtClean="0">
                <a:solidFill>
                  <a:srgbClr val="7B9899"/>
                </a:solidFill>
              </a:rPr>
              <a:t>II ETAPU</a:t>
            </a:r>
            <a:br>
              <a:rPr lang="pl-PL" sz="2000" dirty="0" smtClean="0">
                <a:solidFill>
                  <a:srgbClr val="7B9899"/>
                </a:solidFill>
              </a:rPr>
            </a:br>
            <a:r>
              <a:rPr lang="pl-PL" sz="2000" dirty="0" smtClean="0">
                <a:solidFill>
                  <a:srgbClr val="7B9899"/>
                </a:solidFill>
              </a:rPr>
              <a:t>Z PODZIAŁEM NA WOJEWÓDZTWA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25604" name="pole tekstowe 4"/>
          <p:cNvSpPr txBox="1">
            <a:spLocks noChangeArrowheads="1"/>
          </p:cNvSpPr>
          <p:nvPr/>
        </p:nvSpPr>
        <p:spPr bwMode="auto">
          <a:xfrm>
            <a:off x="179388" y="831850"/>
            <a:ext cx="8785225" cy="591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					      2</a:t>
            </a:r>
          </a:p>
          <a:p>
            <a:r>
              <a:rPr lang="pl-PL"/>
              <a:t>		2			</a:t>
            </a:r>
          </a:p>
          <a:p>
            <a:r>
              <a:rPr lang="pl-PL"/>
              <a:t>	</a:t>
            </a:r>
          </a:p>
          <a:p>
            <a:endParaRPr lang="pl-PL"/>
          </a:p>
          <a:p>
            <a:endParaRPr lang="pl-PL"/>
          </a:p>
          <a:p>
            <a:r>
              <a:rPr lang="pl-PL"/>
              <a:t>			3</a:t>
            </a:r>
          </a:p>
          <a:p>
            <a:r>
              <a:rPr lang="pl-PL"/>
              <a:t>						2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			5				2</a:t>
            </a:r>
          </a:p>
          <a:p>
            <a:r>
              <a:rPr lang="pl-PL"/>
              <a:t>			       3		       5</a:t>
            </a:r>
          </a:p>
          <a:p>
            <a:r>
              <a:rPr lang="pl-PL"/>
              <a:t>				     8</a:t>
            </a:r>
          </a:p>
          <a:p>
            <a:endParaRPr lang="pl-PL"/>
          </a:p>
          <a:p>
            <a:r>
              <a:rPr lang="pl-PL"/>
              <a:t>					5</a:t>
            </a:r>
          </a:p>
          <a:p>
            <a:r>
              <a:rPr lang="pl-PL"/>
              <a:t>						      1</a:t>
            </a:r>
          </a:p>
          <a:p>
            <a:endParaRPr lang="pl-PL"/>
          </a:p>
        </p:txBody>
      </p:sp>
      <p:pic>
        <p:nvPicPr>
          <p:cNvPr id="25605" name="Picture 2" descr="http://geo_polska.republika.pl/ma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077913"/>
            <a:ext cx="612140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395536" y="5661248"/>
            <a:ext cx="194421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Uczestnicy: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l-PL" sz="2000" dirty="0" smtClean="0">
                <a:solidFill>
                  <a:srgbClr val="FF0000"/>
                </a:solidFill>
                <a:latin typeface="+mn-lt"/>
                <a:cs typeface="+mn-cs"/>
              </a:rPr>
              <a:t>Finaliści: 9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Laureaci: 3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WAŻNE TERMINY EDYCJI 2014/2015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323528" y="1700808"/>
          <a:ext cx="8504238" cy="468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5551910"/>
              </a:tblGrid>
              <a:tr h="349597">
                <a:tc>
                  <a:txBody>
                    <a:bodyPr/>
                    <a:lstStyle/>
                    <a:p>
                      <a:r>
                        <a:rPr lang="pl-PL" dirty="0" smtClean="0"/>
                        <a:t>DATA / TERMIN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</a:t>
                      </a:r>
                      <a:endParaRPr lang="pl-PL" dirty="0"/>
                    </a:p>
                  </a:txBody>
                  <a:tcPr/>
                </a:tc>
              </a:tr>
              <a:tr h="553528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wrzesień - październik 2014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Popularyzacja Olimpiady wśród jej potencjalnych uczestników</a:t>
                      </a:r>
                      <a:endParaRPr lang="pl-PL" sz="1600" dirty="0"/>
                    </a:p>
                  </a:txBody>
                  <a:tcPr/>
                </a:tc>
              </a:tr>
              <a:tr h="34162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październik - 15 grudnia 2014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Praca Komisji Szkolnych nad realizacją etapu I Olimpiady</a:t>
                      </a:r>
                      <a:endParaRPr lang="pl-PL" sz="1600" dirty="0"/>
                    </a:p>
                  </a:txBody>
                  <a:tcPr/>
                </a:tc>
              </a:tr>
              <a:tr h="786592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do 16 grudnia 2014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Przesyłanie do Organizatora sprawozdań z realizacji </a:t>
                      </a:r>
                      <a:br>
                        <a:rPr lang="pl-PL" sz="1600" dirty="0" smtClean="0"/>
                      </a:br>
                      <a:r>
                        <a:rPr lang="pl-PL" sz="1600" b="1" dirty="0" smtClean="0"/>
                        <a:t>I etapu </a:t>
                      </a:r>
                      <a:r>
                        <a:rPr lang="pl-PL" sz="1600" dirty="0" smtClean="0"/>
                        <a:t>Olimpiady przez Komisje Szkolne </a:t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(wg</a:t>
                      </a:r>
                      <a:r>
                        <a:rPr lang="pl-PL" sz="1600" b="0" dirty="0" smtClean="0"/>
                        <a:t> Załącznika nr 2 </a:t>
                      </a:r>
                      <a:r>
                        <a:rPr lang="pl-PL" sz="1600" dirty="0" smtClean="0"/>
                        <a:t>do Regulaminu)</a:t>
                      </a:r>
                      <a:endParaRPr lang="pl-PL" sz="1600" dirty="0"/>
                    </a:p>
                  </a:txBody>
                  <a:tcPr/>
                </a:tc>
              </a:tr>
              <a:tr h="570473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16 stycznia 2015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Etap II </a:t>
                      </a:r>
                      <a:r>
                        <a:rPr lang="pl-PL" sz="1600" dirty="0" smtClean="0"/>
                        <a:t>Olimpiady</a:t>
                      </a:r>
                      <a:endParaRPr lang="pl-PL" sz="1600" dirty="0"/>
                    </a:p>
                  </a:txBody>
                  <a:tcPr/>
                </a:tc>
              </a:tr>
              <a:tr h="920393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do 31 stycznia 2015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Powiadomienie Komisji Szkolnych o wynikach II etapu </a:t>
                      </a:r>
                      <a:br>
                        <a:rPr lang="pl-PL" sz="1600" dirty="0" smtClean="0"/>
                      </a:br>
                      <a:endParaRPr lang="pl-PL" sz="1600" dirty="0"/>
                    </a:p>
                  </a:txBody>
                  <a:tcPr/>
                </a:tc>
              </a:tr>
              <a:tr h="1086306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17 kwietnia 2015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Etap III </a:t>
                      </a:r>
                      <a:r>
                        <a:rPr lang="pl-PL" sz="1600" dirty="0" smtClean="0"/>
                        <a:t>Olimpiady; ogłoszenie wyników;</a:t>
                      </a:r>
                    </a:p>
                    <a:p>
                      <a:r>
                        <a:rPr lang="pl-PL" sz="1600" dirty="0" smtClean="0"/>
                        <a:t>Uroczyste wręczenie nagród i dyplomów.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8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Tematy </a:t>
            </a:r>
            <a:r>
              <a:rPr lang="pl-PL" smtClean="0"/>
              <a:t>esejów edycji 2014/15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Temat 1:</a:t>
            </a:r>
            <a:r>
              <a:rPr lang="pl-PL" dirty="0" smtClean="0"/>
              <a:t> Biblioteka jako miejsce spotkań.</a:t>
            </a:r>
          </a:p>
          <a:p>
            <a:r>
              <a:rPr lang="pl-PL" b="1" dirty="0" smtClean="0"/>
              <a:t>Temat 2:</a:t>
            </a:r>
            <a:r>
              <a:rPr lang="pl-PL" dirty="0" smtClean="0"/>
              <a:t> Po siódme „nie kradnij” w kontekście przywłaszczania cudzej własności intelektualnej z Internetu.</a:t>
            </a:r>
          </a:p>
          <a:p>
            <a:r>
              <a:rPr lang="pl-PL" b="1" dirty="0" smtClean="0"/>
              <a:t>Temat 3:</a:t>
            </a:r>
            <a:r>
              <a:rPr lang="pl-PL" dirty="0" smtClean="0"/>
              <a:t> Funkcje bibliotekarzy na przestrzeni wieków.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574675" y="188913"/>
            <a:ext cx="8001000" cy="5032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400" dirty="0" smtClean="0"/>
              <a:t>STRONA INTERNETOWA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49275"/>
            <a:ext cx="8229600" cy="10080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smtClean="0">
                <a:hlinkClick r:id="rId2"/>
              </a:rPr>
              <a:t>www.olimpiadabii.uni.lodz.pl</a:t>
            </a:r>
            <a:endParaRPr lang="pl-PL" smtClean="0"/>
          </a:p>
          <a:p>
            <a:endParaRPr lang="pl-PL" smtClean="0"/>
          </a:p>
          <a:p>
            <a:endParaRPr lang="pl-PL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 l="5859" t="13672" r="7715"/>
          <a:stretch>
            <a:fillRect/>
          </a:stretch>
        </p:blipFill>
        <p:spPr bwMode="auto">
          <a:xfrm>
            <a:off x="1500188" y="1500188"/>
            <a:ext cx="6189662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Obraz 4" descr="Logo_czar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997200"/>
            <a:ext cx="7745412" cy="33115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500" cap="none" dirty="0" smtClean="0">
                <a:latin typeface="Arial" pitchFamily="34" charset="0"/>
                <a:cs typeface="Arial" pitchFamily="34" charset="0"/>
                <a:hlinkClick r:id="rId2"/>
              </a:rPr>
              <a:t>olimpiadabii@uni.lodz.pl</a:t>
            </a:r>
            <a:endParaRPr lang="pl-PL" sz="2500" cap="none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500" cap="none" dirty="0" err="1" smtClean="0">
                <a:latin typeface="Arial" pitchFamily="34" charset="0"/>
                <a:cs typeface="Arial" pitchFamily="34" charset="0"/>
                <a:hlinkClick r:id="rId3"/>
              </a:rPr>
              <a:t>kbin@uni.lodz.pl</a:t>
            </a:r>
            <a:r>
              <a:rPr lang="pl-PL" sz="2500" cap="non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500" cap="none" dirty="0" smtClean="0">
                <a:latin typeface="Arial" pitchFamily="34" charset="0"/>
                <a:cs typeface="Arial" pitchFamily="34" charset="0"/>
              </a:rPr>
              <a:t>* * *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500" cap="none" dirty="0" smtClean="0">
                <a:latin typeface="Arial" pitchFamily="34" charset="0"/>
                <a:cs typeface="Arial" pitchFamily="34" charset="0"/>
              </a:rPr>
              <a:t>Komitet Główny Olimpiady </a:t>
            </a:r>
            <a:br>
              <a:rPr lang="pl-PL" sz="2500" cap="none" dirty="0" smtClean="0">
                <a:latin typeface="Arial" pitchFamily="34" charset="0"/>
                <a:cs typeface="Arial" pitchFamily="34" charset="0"/>
              </a:rPr>
            </a:br>
            <a:r>
              <a:rPr lang="pl-PL" sz="2500" cap="none" dirty="0" smtClean="0">
                <a:latin typeface="Arial" pitchFamily="34" charset="0"/>
                <a:cs typeface="Arial" pitchFamily="34" charset="0"/>
              </a:rPr>
              <a:t>Bibliologicznej i </a:t>
            </a:r>
            <a:r>
              <a:rPr lang="pl-PL" sz="2500" cap="none" dirty="0" err="1" smtClean="0">
                <a:latin typeface="Arial" pitchFamily="34" charset="0"/>
                <a:cs typeface="Arial" pitchFamily="34" charset="0"/>
              </a:rPr>
              <a:t>Informatologicznej</a:t>
            </a:r>
            <a:endParaRPr lang="pl-PL" sz="2500" cap="none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500" cap="none" dirty="0" smtClean="0">
                <a:latin typeface="Arial" pitchFamily="34" charset="0"/>
                <a:cs typeface="Arial" pitchFamily="34" charset="0"/>
              </a:rPr>
              <a:t>Katedra Bibliotekoznawstwa i Informacji Naukowej Uniwersytetu Łódzkiego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500" cap="none" dirty="0" smtClean="0">
                <a:latin typeface="Arial" pitchFamily="34" charset="0"/>
                <a:cs typeface="Arial" pitchFamily="34" charset="0"/>
              </a:rPr>
              <a:t>ul. Pomorska 171/173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500" cap="none" dirty="0" smtClean="0">
                <a:latin typeface="Arial" pitchFamily="34" charset="0"/>
                <a:cs typeface="Arial" pitchFamily="34" charset="0"/>
              </a:rPr>
              <a:t>90-236 Łódź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l-PL" sz="18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Obraz 4" descr="logo2olimpiad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60350"/>
            <a:ext cx="52943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az 5" descr="Logo_czar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08920"/>
            <a:ext cx="7309048" cy="3384376"/>
          </a:xfrm>
        </p:spPr>
        <p:txBody>
          <a:bodyPr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3200" dirty="0" smtClean="0"/>
              <a:t>organizator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3200" dirty="0" smtClean="0"/>
              <a:t>cele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3200" dirty="0" smtClean="0"/>
              <a:t>przebieg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3200" dirty="0" smtClean="0"/>
              <a:t>adresaci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3200" dirty="0" smtClean="0"/>
              <a:t>program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3200" dirty="0" smtClean="0"/>
              <a:t>kontakt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pl-PL" sz="3200" dirty="0" smtClean="0"/>
          </a:p>
        </p:txBody>
      </p:sp>
      <p:sp>
        <p:nvSpPr>
          <p:cNvPr id="14339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Plan prezentacji</a:t>
            </a:r>
          </a:p>
        </p:txBody>
      </p:sp>
      <p:pic>
        <p:nvPicPr>
          <p:cNvPr id="14340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>
              <a:spcBef>
                <a:spcPts val="575"/>
              </a:spcBef>
              <a:buFont typeface="Wingdings 2" pitchFamily="18" charset="2"/>
              <a:buNone/>
            </a:pPr>
            <a:endParaRPr lang="pl-PL" sz="2600" dirty="0" smtClean="0">
              <a:latin typeface="Arial" charset="0"/>
              <a:cs typeface="Arial" charset="0"/>
            </a:endParaRPr>
          </a:p>
          <a:p>
            <a:pPr>
              <a:spcBef>
                <a:spcPts val="575"/>
              </a:spcBef>
              <a:buFont typeface="Wingdings 2" pitchFamily="18" charset="2"/>
              <a:buNone/>
            </a:pPr>
            <a:endParaRPr lang="pl-PL" sz="2600" dirty="0" smtClean="0">
              <a:latin typeface="Arial" charset="0"/>
              <a:cs typeface="Arial" charset="0"/>
            </a:endParaRPr>
          </a:p>
          <a:p>
            <a:pPr>
              <a:spcBef>
                <a:spcPts val="575"/>
              </a:spcBef>
              <a:buFont typeface="Wingdings 2" pitchFamily="18" charset="2"/>
              <a:buNone/>
            </a:pPr>
            <a:r>
              <a:rPr lang="pl-PL" sz="2600" dirty="0" smtClean="0">
                <a:latin typeface="Arial" charset="0"/>
                <a:cs typeface="Arial" charset="0"/>
              </a:rPr>
              <a:t>Katedra Bibliotekoznawstwa </a:t>
            </a:r>
          </a:p>
          <a:p>
            <a:pPr>
              <a:spcBef>
                <a:spcPts val="575"/>
              </a:spcBef>
              <a:buFont typeface="Wingdings 2" pitchFamily="18" charset="2"/>
              <a:buNone/>
            </a:pPr>
            <a:r>
              <a:rPr lang="pl-PL" sz="2600" dirty="0" smtClean="0">
                <a:latin typeface="Arial" charset="0"/>
                <a:cs typeface="Arial" charset="0"/>
              </a:rPr>
              <a:t>i Informacji Naukowej </a:t>
            </a:r>
          </a:p>
          <a:p>
            <a:pPr>
              <a:spcBef>
                <a:spcPts val="575"/>
              </a:spcBef>
              <a:buFont typeface="Wingdings 2" pitchFamily="18" charset="2"/>
              <a:buNone/>
            </a:pPr>
            <a:r>
              <a:rPr lang="pl-PL" sz="2600" dirty="0" smtClean="0">
                <a:latin typeface="Arial" charset="0"/>
                <a:cs typeface="Arial" charset="0"/>
              </a:rPr>
              <a:t>Uniwersytetu Łódzkiego</a:t>
            </a:r>
          </a:p>
          <a:p>
            <a:pPr algn="ctr">
              <a:spcBef>
                <a:spcPts val="575"/>
              </a:spcBef>
              <a:buFont typeface="Wingdings 2" pitchFamily="18" charset="2"/>
              <a:buNone/>
            </a:pPr>
            <a:endParaRPr lang="pl-PL" sz="44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ORGANIZATOR</a:t>
            </a:r>
          </a:p>
        </p:txBody>
      </p:sp>
      <p:pic>
        <p:nvPicPr>
          <p:cNvPr id="15364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Obraz 6" descr="logo informacja 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708275"/>
            <a:ext cx="33432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tnbs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365104"/>
            <a:ext cx="18668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683568" y="49411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WSPÓŁORGANIZATOR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PATRONATY</a:t>
            </a:r>
          </a:p>
        </p:txBody>
      </p:sp>
      <p:pic>
        <p:nvPicPr>
          <p:cNvPr id="17411" name="Picture 2" descr="http://wegemaluch.pl/images/przeczytaj/newsy/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00213"/>
            <a:ext cx="587375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okwm.pl/wp-content/uploads/2014/02/mki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3671887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az 6" descr="Logo_czar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Obraz 7" descr="Logo_czar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221163"/>
            <a:ext cx="28082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pole tekstowe 8"/>
          <p:cNvSpPr txBox="1">
            <a:spLocks noChangeArrowheads="1"/>
          </p:cNvSpPr>
          <p:nvPr/>
        </p:nvSpPr>
        <p:spPr bwMode="auto">
          <a:xfrm>
            <a:off x="5508625" y="5445125"/>
            <a:ext cx="29511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300"/>
              <a:t>Dziekan Wydziału Filologicznego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Inicjatywa pod patronatem Kuratorium Oświaty w Łodzi</a:t>
            </a:r>
            <a:endParaRPr lang="pl-PL" dirty="0"/>
          </a:p>
        </p:txBody>
      </p:sp>
      <p:pic>
        <p:nvPicPr>
          <p:cNvPr id="1026" name="Picture 2" descr="C:\Users\mario_000\Desktop\stro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486065" cy="4725144"/>
          </a:xfrm>
          <a:prstGeom prst="rect">
            <a:avLst/>
          </a:prstGeom>
          <a:noFill/>
        </p:spPr>
      </p:pic>
      <p:sp>
        <p:nvSpPr>
          <p:cNvPr id="6" name="Strzałka w prawo 5"/>
          <p:cNvSpPr/>
          <p:nvPr/>
        </p:nvSpPr>
        <p:spPr>
          <a:xfrm>
            <a:off x="539552" y="4149080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WSPÓŁPRACA</a:t>
            </a:r>
          </a:p>
        </p:txBody>
      </p:sp>
      <p:pic>
        <p:nvPicPr>
          <p:cNvPr id="18435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ttp://www.sbp.pl/repository/FMB/VIFMB/portal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25860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www.ceo.org.pl/sites/default/files/sponsor-images/logo_biblioteka_w_szk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989138"/>
            <a:ext cx="322421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www.biblioteki.org/repository/PLIKI/WIADOMOSCI/WYDAWNICTWA/Poradnik%20Bibliotekarza/skan_PB_12-2010.JPG"/>
          <p:cNvPicPr>
            <a:picLocks noChangeAspect="1" noChangeArrowheads="1"/>
          </p:cNvPicPr>
          <p:nvPr/>
        </p:nvPicPr>
        <p:blipFill>
          <a:blip r:embed="rId5" cstate="print"/>
          <a:srcRect b="81651"/>
          <a:stretch>
            <a:fillRect/>
          </a:stretch>
        </p:blipFill>
        <p:spPr bwMode="auto">
          <a:xfrm>
            <a:off x="684213" y="4941888"/>
            <a:ext cx="3887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http://destine.kis.p.lodz.pl/wp-content/uploads/2014/01/p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076700"/>
            <a:ext cx="1524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</a:t>
            </a:r>
            <a:r>
              <a:rPr lang="pl-PL" smtClean="0"/>
              <a:t>: koordynator </a:t>
            </a:r>
            <a:r>
              <a:rPr lang="pl-PL" dirty="0" smtClean="0"/>
              <a:t>ds. </a:t>
            </a:r>
            <a:r>
              <a:rPr lang="pl-PL" dirty="0" err="1" smtClean="0"/>
              <a:t>promocji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4000" dirty="0" smtClean="0"/>
              <a:t>Pedagogiczna Biblioteka Wojewódzka</a:t>
            </a:r>
          </a:p>
          <a:p>
            <a:pPr algn="ctr">
              <a:buNone/>
            </a:pP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im. prof. Tadeusza Kotarbińskiego</a:t>
            </a:r>
          </a:p>
          <a:p>
            <a:pPr algn="ctr">
              <a:buNone/>
            </a:pPr>
            <a:r>
              <a:rPr lang="pl-PL" sz="5400" dirty="0" smtClean="0"/>
              <a:t>w Łodzi</a:t>
            </a:r>
            <a:endParaRPr lang="pl-PL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pl-PL" smtClean="0"/>
          </a:p>
          <a:p>
            <a:pPr>
              <a:buFont typeface="Wingdings 2" pitchFamily="18" charset="2"/>
              <a:buNone/>
            </a:pPr>
            <a:endParaRPr lang="pl-PL" smtClean="0">
              <a:latin typeface="Arial" charset="0"/>
              <a:cs typeface="Arial" charset="0"/>
            </a:endParaRPr>
          </a:p>
          <a:p>
            <a:r>
              <a:rPr lang="pl-PL" smtClean="0">
                <a:latin typeface="Arial" charset="0"/>
                <a:cs typeface="Arial" charset="0"/>
              </a:rPr>
              <a:t>uczniowie szkół ponadgimnazjalnych i ostatnich klas szkół gimnazjalnych</a:t>
            </a:r>
          </a:p>
          <a:p>
            <a:r>
              <a:rPr lang="pl-PL" smtClean="0">
                <a:latin typeface="Arial" charset="0"/>
                <a:cs typeface="Arial" charset="0"/>
              </a:rPr>
              <a:t>nauczyciele i nauczyciele bibliotekarze szkół ponadgimnazjalnych i gimnazjalnych</a:t>
            </a:r>
          </a:p>
          <a:p>
            <a:endParaRPr lang="pl-PL" smtClean="0"/>
          </a:p>
        </p:txBody>
      </p:sp>
      <p:sp>
        <p:nvSpPr>
          <p:cNvPr id="21507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ADRESACI</a:t>
            </a:r>
          </a:p>
        </p:txBody>
      </p:sp>
      <p:pic>
        <p:nvPicPr>
          <p:cNvPr id="21508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rozbudzenie wśród uczniów zainteresowań związanych z książką, informacją, kulturą czytelniczą i biblioteką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kształcenie i wychowywanie młodzieży do życia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w społeczeństwie informacyjnym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umożliwienie uczniom prezentacji na szerszym forum swoich pasji, pomysłów, wiedzy i umiejętności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umożliwienie nauczycielom prezentacji na szerszym forum efektów swojej pracy z uczniem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l-PL" dirty="0"/>
          </a:p>
        </p:txBody>
      </p:sp>
      <p:sp>
        <p:nvSpPr>
          <p:cNvPr id="19459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7B9899"/>
                </a:solidFill>
              </a:rPr>
              <a:t>WYBRANE CELE OLIMPIADY</a:t>
            </a:r>
          </a:p>
        </p:txBody>
      </p:sp>
      <p:pic>
        <p:nvPicPr>
          <p:cNvPr id="19460" name="Obraz 4" descr="Logo_czar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365875"/>
            <a:ext cx="758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</TotalTime>
  <Words>288</Words>
  <Application>Microsoft Office PowerPoint</Application>
  <PresentationFormat>Pokaz na ekranie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Miejski</vt:lpstr>
      <vt:lpstr>Slajd 1</vt:lpstr>
      <vt:lpstr>Plan prezentacji</vt:lpstr>
      <vt:lpstr>ORGANIZATOR</vt:lpstr>
      <vt:lpstr>PATRONATY</vt:lpstr>
      <vt:lpstr>Inicjatywa pod patronatem Kuratorium Oświaty w Łodzi</vt:lpstr>
      <vt:lpstr>WSPÓŁPRACA</vt:lpstr>
      <vt:lpstr>Współpraca: koordynator ds. promocji</vt:lpstr>
      <vt:lpstr>ADRESACI</vt:lpstr>
      <vt:lpstr>WYBRANE CELE OLIMPIADY</vt:lpstr>
      <vt:lpstr>WYBRANE CELE OLIMPIADY</vt:lpstr>
      <vt:lpstr>PROGRAM OLIMPIADY</vt:lpstr>
      <vt:lpstr>PROGRAM OLIMPIADY</vt:lpstr>
      <vt:lpstr>ZAKWALIFIKOWANI  UCZESTNICY  I Edycji 2013/14 II ETAPU Z PODZIAŁEM NA WOJEWÓDZTWA</vt:lpstr>
      <vt:lpstr>WAŻNE TERMINY EDYCJI 2014/2015</vt:lpstr>
      <vt:lpstr>Tematy esejów edycji 2014/15</vt:lpstr>
      <vt:lpstr>STRONA INTERNETOWA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Założenia i cele  Olimpiady  Bibliologicznej i Informatologicznej</dc:title>
  <dc:creator>Katedra BiIN</dc:creator>
  <cp:lastModifiedBy>Majka</cp:lastModifiedBy>
  <cp:revision>25</cp:revision>
  <dcterms:created xsi:type="dcterms:W3CDTF">2013-10-21T11:18:23Z</dcterms:created>
  <dcterms:modified xsi:type="dcterms:W3CDTF">2014-11-12T14:49:07Z</dcterms:modified>
</cp:coreProperties>
</file>