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3" r:id="rId3"/>
    <p:sldId id="274" r:id="rId4"/>
    <p:sldId id="275" r:id="rId5"/>
    <p:sldId id="299" r:id="rId6"/>
    <p:sldId id="307" r:id="rId7"/>
    <p:sldId id="285" r:id="rId8"/>
    <p:sldId id="308" r:id="rId9"/>
    <p:sldId id="284" r:id="rId10"/>
    <p:sldId id="311" r:id="rId11"/>
    <p:sldId id="303" r:id="rId12"/>
    <p:sldId id="300" r:id="rId13"/>
    <p:sldId id="301" r:id="rId14"/>
    <p:sldId id="305" r:id="rId15"/>
    <p:sldId id="304" r:id="rId16"/>
    <p:sldId id="283" r:id="rId17"/>
    <p:sldId id="306" r:id="rId18"/>
    <p:sldId id="309" r:id="rId19"/>
    <p:sldId id="269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D6C6B0B7-4EA9-40A8-A424-F015C175A321}">
          <p14:sldIdLst>
            <p14:sldId id="265"/>
            <p14:sldId id="273"/>
            <p14:sldId id="274"/>
            <p14:sldId id="275"/>
            <p14:sldId id="299"/>
            <p14:sldId id="307"/>
            <p14:sldId id="285"/>
            <p14:sldId id="308"/>
            <p14:sldId id="284"/>
            <p14:sldId id="311"/>
            <p14:sldId id="303"/>
            <p14:sldId id="300"/>
            <p14:sldId id="301"/>
            <p14:sldId id="305"/>
            <p14:sldId id="304"/>
            <p14:sldId id="283"/>
            <p14:sldId id="306"/>
            <p14:sldId id="309"/>
            <p14:sldId id="269"/>
          </p14:sldIdLst>
        </p14:section>
        <p14:section name="Sekcja bez tytułu" id="{A2999EB4-A666-442B-8118-F6A7EF5FDBB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5DA"/>
    <a:srgbClr val="002341"/>
    <a:srgbClr val="E3E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590" autoAdjust="0"/>
  </p:normalViewPr>
  <p:slideViewPr>
    <p:cSldViewPr showGuides="1">
      <p:cViewPr>
        <p:scale>
          <a:sx n="75" d="100"/>
          <a:sy n="75" d="100"/>
        </p:scale>
        <p:origin x="-10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1A1B-3AE5-4BB2-A602-9A9B49515A35}" type="datetimeFigureOut">
              <a:rPr lang="pl-PL" smtClean="0"/>
              <a:pPr/>
              <a:t>2014-10-07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FF69-0B8C-42B3-8B3C-8DE1F0AA48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107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1A1B-3AE5-4BB2-A602-9A9B49515A35}" type="datetimeFigureOut">
              <a:rPr lang="pl-PL" smtClean="0"/>
              <a:pPr/>
              <a:t>2014-10-07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FF69-0B8C-42B3-8B3C-8DE1F0AA48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5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1A1B-3AE5-4BB2-A602-9A9B49515A35}" type="datetimeFigureOut">
              <a:rPr lang="pl-PL" smtClean="0"/>
              <a:pPr/>
              <a:t>2014-10-07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FF69-0B8C-42B3-8B3C-8DE1F0AA48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7549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F8F8A-0951-439D-B5AC-C9409D708CB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7803733"/>
      </p:ext>
    </p:extLst>
  </p:cSld>
  <p:clrMapOvr>
    <a:masterClrMapping/>
  </p:clrMapOvr>
  <p:transition spd="slow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ytuł, 2 elementy zawartości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31320-9391-4273-8DF2-ADE706DF99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0838621"/>
      </p:ext>
    </p:extLst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1A1B-3AE5-4BB2-A602-9A9B49515A35}" type="datetimeFigureOut">
              <a:rPr lang="pl-PL" smtClean="0"/>
              <a:pPr/>
              <a:t>2014-10-07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FF69-0B8C-42B3-8B3C-8DE1F0AA48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11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1A1B-3AE5-4BB2-A602-9A9B49515A35}" type="datetimeFigureOut">
              <a:rPr lang="pl-PL" smtClean="0"/>
              <a:pPr/>
              <a:t>2014-10-07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FF69-0B8C-42B3-8B3C-8DE1F0AA48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93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1A1B-3AE5-4BB2-A602-9A9B49515A35}" type="datetimeFigureOut">
              <a:rPr lang="pl-PL" smtClean="0"/>
              <a:pPr/>
              <a:t>2014-10-07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FF69-0B8C-42B3-8B3C-8DE1F0AA48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377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1A1B-3AE5-4BB2-A602-9A9B49515A35}" type="datetimeFigureOut">
              <a:rPr lang="pl-PL" smtClean="0"/>
              <a:pPr/>
              <a:t>2014-10-07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FF69-0B8C-42B3-8B3C-8DE1F0AA48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967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1A1B-3AE5-4BB2-A602-9A9B49515A35}" type="datetimeFigureOut">
              <a:rPr lang="pl-PL" smtClean="0"/>
              <a:pPr/>
              <a:t>2014-10-07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FF69-0B8C-42B3-8B3C-8DE1F0AA48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64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1A1B-3AE5-4BB2-A602-9A9B49515A35}" type="datetimeFigureOut">
              <a:rPr lang="pl-PL" smtClean="0"/>
              <a:pPr/>
              <a:t>2014-10-07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FF69-0B8C-42B3-8B3C-8DE1F0AA48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111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1A1B-3AE5-4BB2-A602-9A9B49515A35}" type="datetimeFigureOut">
              <a:rPr lang="pl-PL" smtClean="0"/>
              <a:pPr/>
              <a:t>2014-10-07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FF69-0B8C-42B3-8B3C-8DE1F0AA48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134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1A1B-3AE5-4BB2-A602-9A9B49515A35}" type="datetimeFigureOut">
              <a:rPr lang="pl-PL" smtClean="0"/>
              <a:pPr/>
              <a:t>2014-10-07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2FF69-0B8C-42B3-8B3C-8DE1F0AA48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869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51A1B-3AE5-4BB2-A602-9A9B49515A35}" type="datetimeFigureOut">
              <a:rPr lang="pl-PL" smtClean="0"/>
              <a:pPr/>
              <a:t>2014-10-07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2FF69-0B8C-42B3-8B3C-8DE1F0AA48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3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t1.gstatic.com/images?q=tbn:ANd9GcRAiNDw-FrugeSAYlMgFp7BOImx4gZD605Y9ISer3YCU3_HXMbyQ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268" y="260648"/>
            <a:ext cx="2304256" cy="84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APITAL_LUDZKI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6"/>
          <a:stretch/>
        </p:blipFill>
        <p:spPr bwMode="auto">
          <a:xfrm>
            <a:off x="251488" y="428655"/>
            <a:ext cx="2735209" cy="84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403920" y="954013"/>
            <a:ext cx="834876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>
                <a:solidFill>
                  <a:srgbClr val="002060"/>
                </a:solidFill>
              </a:rPr>
              <a:t>PROJEKT </a:t>
            </a:r>
            <a:r>
              <a:rPr lang="pl-PL" sz="1100" b="1" dirty="0" smtClean="0">
                <a:solidFill>
                  <a:srgbClr val="002060"/>
                </a:solidFill>
              </a:rPr>
              <a:t>WSPÓŁFINANSOWANY ZE ŚRODKÓW UNII EUROPEJSKIEJ W </a:t>
            </a:r>
            <a:r>
              <a:rPr lang="pl-PL" sz="1100" b="1" dirty="0">
                <a:solidFill>
                  <a:srgbClr val="002060"/>
                </a:solidFill>
              </a:rPr>
              <a:t>RAMACH EUROPEJSKIEGO FUNDUSZU </a:t>
            </a:r>
            <a:r>
              <a:rPr lang="pl-PL" sz="1100" b="1" dirty="0" smtClean="0">
                <a:solidFill>
                  <a:srgbClr val="002060"/>
                </a:solidFill>
              </a:rPr>
              <a:t>SPOŁECZNEGO</a:t>
            </a:r>
          </a:p>
          <a:p>
            <a:pPr algn="ctr"/>
            <a:r>
              <a:rPr lang="pl-PL" dirty="0">
                <a:solidFill>
                  <a:srgbClr val="002060"/>
                </a:solidFill>
              </a:rPr>
              <a:t>	           </a:t>
            </a:r>
          </a:p>
          <a:p>
            <a:pPr algn="ctr"/>
            <a:r>
              <a:rPr lang="pl-PL" b="1" dirty="0">
                <a:solidFill>
                  <a:srgbClr val="0095DA"/>
                </a:solidFill>
              </a:rPr>
              <a:t>Podnoszenie kompetencji uczniowskich w dziedzinie </a:t>
            </a:r>
            <a:endParaRPr lang="pl-PL" b="1" dirty="0" smtClean="0">
              <a:solidFill>
                <a:srgbClr val="0095DA"/>
              </a:solidFill>
            </a:endParaRPr>
          </a:p>
          <a:p>
            <a:pPr algn="ctr"/>
            <a:r>
              <a:rPr lang="pl-PL" b="1" dirty="0" smtClean="0">
                <a:solidFill>
                  <a:srgbClr val="0095DA"/>
                </a:solidFill>
              </a:rPr>
              <a:t>nauk </a:t>
            </a:r>
            <a:r>
              <a:rPr lang="pl-PL" b="1" dirty="0">
                <a:solidFill>
                  <a:srgbClr val="0095DA"/>
                </a:solidFill>
              </a:rPr>
              <a:t>matematyczno-przyrodniczych i technicznych </a:t>
            </a:r>
            <a:endParaRPr lang="pl-PL" dirty="0">
              <a:solidFill>
                <a:srgbClr val="0095DA"/>
              </a:solidFill>
            </a:endParaRPr>
          </a:p>
          <a:p>
            <a:pPr algn="ctr"/>
            <a:r>
              <a:rPr lang="pl-PL" b="1" dirty="0">
                <a:solidFill>
                  <a:srgbClr val="0095DA"/>
                </a:solidFill>
              </a:rPr>
              <a:t>z wykorzystaniem innowacyjnych metod i technologii - </a:t>
            </a:r>
            <a:r>
              <a:rPr lang="pl-PL" b="1" dirty="0" smtClean="0">
                <a:solidFill>
                  <a:srgbClr val="0095DA"/>
                </a:solidFill>
              </a:rPr>
              <a:t>EDUSCIENCE</a:t>
            </a:r>
            <a:endParaRPr lang="pl-PL" dirty="0">
              <a:solidFill>
                <a:srgbClr val="0095DA"/>
              </a:solidFill>
            </a:endParaRPr>
          </a:p>
        </p:txBody>
      </p:sp>
      <p:pic>
        <p:nvPicPr>
          <p:cNvPr id="1028" name="Obraz 2" descr="C:\Users\Robert\Desktop\P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4" y="5820175"/>
            <a:ext cx="2317679" cy="55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864693"/>
            <a:ext cx="1800200" cy="537964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570" y="3083396"/>
            <a:ext cx="4331459" cy="1425724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397619" y="5373216"/>
            <a:ext cx="834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2060"/>
                </a:solidFill>
              </a:rPr>
              <a:t>Projekt realizują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742548"/>
            <a:ext cx="1601776" cy="71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760" y="5884423"/>
            <a:ext cx="14573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28545"/>
            <a:ext cx="35324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Szkoła Podstawowa nr 46 w Łodzi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3600" dirty="0" smtClean="0"/>
              <a:t>                              </a:t>
            </a:r>
            <a:r>
              <a:rPr lang="pl-PL" altLang="pl-PL" sz="3600" b="1" dirty="0" smtClean="0"/>
              <a:t>SPOTKANIA Z NAUKĄ</a:t>
            </a:r>
          </a:p>
        </p:txBody>
      </p:sp>
      <p:sp>
        <p:nvSpPr>
          <p:cNvPr id="17411" name="Symbol zastępczy tekstu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pl-PL" altLang="pl-PL" smtClean="0"/>
          </a:p>
        </p:txBody>
      </p:sp>
      <p:pic>
        <p:nvPicPr>
          <p:cNvPr id="17412" name="Symbol zastępczy zawartości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1600200"/>
            <a:ext cx="2917825" cy="2189163"/>
          </a:xfrm>
        </p:spPr>
      </p:pic>
      <p:pic>
        <p:nvPicPr>
          <p:cNvPr id="17413" name="Symbol zastępczy zawartości 6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3941763"/>
            <a:ext cx="2917825" cy="2189162"/>
          </a:xfrm>
        </p:spPr>
      </p:pic>
      <p:pic>
        <p:nvPicPr>
          <p:cNvPr id="17414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4535488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859338" y="6237312"/>
            <a:ext cx="4033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dirty="0"/>
              <a:t>Obserwatorium Sejsmologiczne IGF PAN 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2526413" cy="8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0389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3419872" y="277813"/>
            <a:ext cx="5266928" cy="774923"/>
          </a:xfrm>
        </p:spPr>
        <p:txBody>
          <a:bodyPr>
            <a:normAutofit fontScale="90000"/>
          </a:bodyPr>
          <a:lstStyle/>
          <a:p>
            <a:r>
              <a:rPr lang="pl-PL" altLang="pl-PL" sz="2800" dirty="0" smtClean="0"/>
              <a:t/>
            </a:r>
            <a:br>
              <a:rPr lang="pl-PL" altLang="pl-PL" sz="2800" dirty="0" smtClean="0"/>
            </a:br>
            <a:r>
              <a:rPr lang="pl-PL" altLang="pl-PL" sz="2800" dirty="0"/>
              <a:t/>
            </a:r>
            <a:br>
              <a:rPr lang="pl-PL" altLang="pl-PL" sz="2800" dirty="0"/>
            </a:br>
            <a:endParaRPr lang="pl-PL" altLang="pl-PL" sz="2800" dirty="0" smtClean="0"/>
          </a:p>
        </p:txBody>
      </p:sp>
      <p:pic>
        <p:nvPicPr>
          <p:cNvPr id="16387" name="Symbol zastępczy zawartości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7588" y="1600200"/>
            <a:ext cx="2917825" cy="2189163"/>
          </a:xfrm>
        </p:spPr>
      </p:pic>
      <p:pic>
        <p:nvPicPr>
          <p:cNvPr id="16388" name="Symbol zastępczy zawartości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7588" y="3941763"/>
            <a:ext cx="2917825" cy="2189162"/>
          </a:xfrm>
        </p:spPr>
      </p:pic>
      <p:sp>
        <p:nvSpPr>
          <p:cNvPr id="16389" name="Symbol zastępczy tekstu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 altLang="pl-PL" smtClean="0"/>
          </a:p>
        </p:txBody>
      </p:sp>
      <p:pic>
        <p:nvPicPr>
          <p:cNvPr id="16390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403225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2526413" cy="831583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604096" y="404664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LEKCJA MUZEALNA W ZAMKU KSIĄŻ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55953254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3635896" y="116632"/>
            <a:ext cx="5277272" cy="865188"/>
          </a:xfrm>
        </p:spPr>
        <p:txBody>
          <a:bodyPr>
            <a:normAutofit/>
          </a:bodyPr>
          <a:lstStyle/>
          <a:p>
            <a:r>
              <a:rPr lang="pl-PL" altLang="pl-PL" sz="3200" b="1" dirty="0" smtClean="0"/>
              <a:t>ZDOBYWAMY SZCZELINIEC</a:t>
            </a:r>
          </a:p>
        </p:txBody>
      </p:sp>
      <p:sp>
        <p:nvSpPr>
          <p:cNvPr id="14339" name="Symbol zastępczy tekstu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pl-PL" altLang="pl-PL" smtClean="0"/>
          </a:p>
        </p:txBody>
      </p:sp>
      <p:pic>
        <p:nvPicPr>
          <p:cNvPr id="14340" name="Symbol zastępczy zawartości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4716463" cy="4248497"/>
          </a:xfrm>
        </p:spPr>
      </p:pic>
      <p:pic>
        <p:nvPicPr>
          <p:cNvPr id="14341" name="Symbol zastępczy zawartości 7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628775"/>
            <a:ext cx="4033837" cy="4320505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2526413" cy="8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0151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95058"/>
          </a:xfrm>
        </p:spPr>
        <p:txBody>
          <a:bodyPr/>
          <a:lstStyle/>
          <a:p>
            <a:r>
              <a:rPr lang="pl-PL" altLang="pl-PL" dirty="0" smtClean="0"/>
              <a:t>                          </a:t>
            </a:r>
            <a:r>
              <a:rPr lang="pl-PL" altLang="pl-PL" sz="3600" b="1" dirty="0" smtClean="0"/>
              <a:t>ZAJĘCIA TERENOWE</a:t>
            </a:r>
          </a:p>
        </p:txBody>
      </p:sp>
      <p:pic>
        <p:nvPicPr>
          <p:cNvPr id="15363" name="Symbol zastępczy zawartości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7593" y="1484784"/>
            <a:ext cx="3889375" cy="5078661"/>
          </a:xfrm>
        </p:spPr>
      </p:pic>
      <p:sp>
        <p:nvSpPr>
          <p:cNvPr id="1536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5796136" y="1600201"/>
            <a:ext cx="2890664" cy="532655"/>
          </a:xfrm>
        </p:spPr>
        <p:txBody>
          <a:bodyPr>
            <a:normAutofit lnSpcReduction="10000"/>
          </a:bodyPr>
          <a:lstStyle/>
          <a:p>
            <a:endParaRPr lang="pl-PL" altLang="pl-PL" dirty="0" smtClean="0"/>
          </a:p>
        </p:txBody>
      </p:sp>
      <p:pic>
        <p:nvPicPr>
          <p:cNvPr id="15366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72871"/>
            <a:ext cx="3635896" cy="276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Symbol zastępczy zawartości 6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924944"/>
            <a:ext cx="3960440" cy="3372658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2526413" cy="8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6797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r>
              <a:rPr lang="pl-PL" altLang="pl-PL" sz="3200" dirty="0" smtClean="0"/>
              <a:t>                                 </a:t>
            </a:r>
            <a:r>
              <a:rPr lang="pl-PL" altLang="pl-PL" sz="2800" b="1" dirty="0" smtClean="0"/>
              <a:t>TEORIA TEŻ MOŻE BYĆ CIEKAWA</a:t>
            </a:r>
          </a:p>
        </p:txBody>
      </p:sp>
      <p:pic>
        <p:nvPicPr>
          <p:cNvPr id="19459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196752"/>
            <a:ext cx="8784976" cy="5398794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2526413" cy="8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013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8369"/>
          </a:xfrm>
        </p:spPr>
        <p:txBody>
          <a:bodyPr/>
          <a:lstStyle/>
          <a:p>
            <a:r>
              <a:rPr lang="pl-PL" altLang="pl-PL" dirty="0" smtClean="0"/>
              <a:t>                </a:t>
            </a:r>
            <a:r>
              <a:rPr lang="pl-PL" altLang="pl-PL" b="1" dirty="0" smtClean="0"/>
              <a:t>ON-LINE</a:t>
            </a:r>
          </a:p>
        </p:txBody>
      </p:sp>
      <p:sp>
        <p:nvSpPr>
          <p:cNvPr id="18435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19212" y="1217623"/>
            <a:ext cx="4038600" cy="4530725"/>
          </a:xfrm>
        </p:spPr>
        <p:txBody>
          <a:bodyPr/>
          <a:lstStyle/>
          <a:p>
            <a:endParaRPr lang="pl-PL" altLang="pl-PL" dirty="0" smtClean="0"/>
          </a:p>
        </p:txBody>
      </p:sp>
      <p:pic>
        <p:nvPicPr>
          <p:cNvPr id="18436" name="Symbol zastępczy zawartości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1196182"/>
            <a:ext cx="3671887" cy="2736850"/>
          </a:xfrm>
        </p:spPr>
      </p:pic>
      <p:pic>
        <p:nvPicPr>
          <p:cNvPr id="1843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182"/>
            <a:ext cx="4248471" cy="388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pole tekstowe 9"/>
          <p:cNvSpPr txBox="1">
            <a:spLocks noChangeArrowheads="1"/>
          </p:cNvSpPr>
          <p:nvPr/>
        </p:nvSpPr>
        <p:spPr bwMode="auto">
          <a:xfrm>
            <a:off x="264345" y="3716338"/>
            <a:ext cx="5632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128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128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128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128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l-PL" altLang="pl-PL" sz="2800" dirty="0">
              <a:solidFill>
                <a:schemeClr val="bg1"/>
              </a:solidFill>
              <a:latin typeface="Times New Roman" pitchFamily="18" charset="0"/>
            </a:endParaRPr>
          </a:p>
          <a:p>
            <a:endParaRPr lang="pl-PL" altLang="pl-PL" sz="2800" dirty="0">
              <a:latin typeface="Times New Roman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2526413" cy="831583"/>
          </a:xfrm>
          <a:prstGeom prst="rect">
            <a:avLst/>
          </a:prstGeom>
        </p:spPr>
      </p:pic>
      <p:pic>
        <p:nvPicPr>
          <p:cNvPr id="18437" name="Symbol zastępczy zawartości 6"/>
          <p:cNvPicPr>
            <a:picLocks noGrp="1" noChangeAspect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3656312"/>
            <a:ext cx="5073498" cy="2857743"/>
          </a:xfrm>
        </p:spPr>
      </p:pic>
      <p:sp>
        <p:nvSpPr>
          <p:cNvPr id="5" name="pole tekstowe 4"/>
          <p:cNvSpPr txBox="1"/>
          <p:nvPr/>
        </p:nvSpPr>
        <p:spPr>
          <a:xfrm>
            <a:off x="1979712" y="1217623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bg1"/>
                </a:solidFill>
              </a:rPr>
              <a:t>WIDEOKONFERENCJA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948264" y="419339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TRANSMISJA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64345" y="5733256"/>
            <a:ext cx="135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LEKCJA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674725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l-PL" dirty="0" smtClean="0"/>
              <a:t>    </a:t>
            </a:r>
            <a:r>
              <a:rPr lang="pl-PL" b="1" dirty="0" smtClean="0"/>
              <a:t>SUKCESY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INTEGRACJA ZESPOŁU KLASOWEGO</a:t>
            </a:r>
          </a:p>
          <a:p>
            <a:r>
              <a:rPr lang="pl-PL" smtClean="0"/>
              <a:t>ZAINTERESOWANIE UCZNIÓW NAUKAMI </a:t>
            </a:r>
            <a:r>
              <a:rPr lang="pl-PL" dirty="0" smtClean="0"/>
              <a:t>MATEMATYCZNO-PRZYRODNICZYMI</a:t>
            </a:r>
          </a:p>
          <a:p>
            <a:r>
              <a:rPr lang="pl-PL" dirty="0" smtClean="0"/>
              <a:t>WYKSZTAŁCENIE UMIEJĘTNOŚCI SYSTEMATYCZNEGO I RZETELNEGO PRZEPROWADZANIA OBSERWCJI  Z WYKORZYSTANIEM MONITORINGU PRZYRODNICZEGO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2526413" cy="83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527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C:\Users\sp46\Desktop\Wiedeń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08016"/>
            <a:ext cx="8713662" cy="543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http://www.eduscience.pl/bundles/edusciencemain/images/articles/thumbnails/Gift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75" y="1208016"/>
            <a:ext cx="250031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pole tekstowe 1"/>
          <p:cNvSpPr txBox="1">
            <a:spLocks noChangeArrowheads="1"/>
          </p:cNvSpPr>
          <p:nvPr/>
        </p:nvSpPr>
        <p:spPr bwMode="auto">
          <a:xfrm>
            <a:off x="557213" y="6056313"/>
            <a:ext cx="8567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l-PL" sz="3200" b="1" dirty="0" smtClean="0">
                <a:solidFill>
                  <a:schemeClr val="bg1"/>
                </a:solidFill>
              </a:rPr>
              <a:t>Warsztaty  GIFT dla nauczycieli  – Wiedeń 2014</a:t>
            </a:r>
            <a:endParaRPr lang="pl-PL" sz="3200" b="1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707904" y="332656"/>
            <a:ext cx="525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NAUKA I WYMIANA DOŚWIADCZEŃ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5144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87675" y="115888"/>
            <a:ext cx="5699125" cy="649287"/>
          </a:xfr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200" dirty="0">
                <a:solidFill>
                  <a:srgbClr val="0095DA"/>
                </a:solidFill>
              </a:rPr>
              <a:t> </a:t>
            </a:r>
            <a:r>
              <a:rPr lang="pl-PL" sz="3200" dirty="0" smtClean="0">
                <a:solidFill>
                  <a:srgbClr val="0095DA"/>
                </a:solidFill>
              </a:rPr>
              <a:t>      </a:t>
            </a:r>
            <a:r>
              <a:rPr lang="pl-PL" sz="3200" dirty="0" smtClean="0"/>
              <a:t>DLACZEGO EDUSCIENCE?</a:t>
            </a:r>
            <a:endParaRPr lang="pl-PL" sz="3200" dirty="0"/>
          </a:p>
        </p:txBody>
      </p:sp>
      <p:sp>
        <p:nvSpPr>
          <p:cNvPr id="22531" name="Symbol zastępczy zawartości 2"/>
          <p:cNvSpPr>
            <a:spLocks noGrp="1"/>
          </p:cNvSpPr>
          <p:nvPr>
            <p:ph idx="1"/>
          </p:nvPr>
        </p:nvSpPr>
        <p:spPr>
          <a:xfrm>
            <a:off x="323850" y="1268413"/>
            <a:ext cx="8496300" cy="5184775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pl-PL" dirty="0" smtClean="0"/>
              <a:t>PLATFORMA EDUSCIENCE :</a:t>
            </a:r>
          </a:p>
          <a:p>
            <a:pPr algn="just">
              <a:defRPr/>
            </a:pPr>
            <a:r>
              <a:rPr lang="pl-PL" sz="2000" dirty="0" smtClean="0"/>
              <a:t>JEST DYNAMICZNA, CIĄGLE SIĘ ROZWIJA, ZAWIERA NAJLEPSZE (bo </a:t>
            </a:r>
            <a:r>
              <a:rPr lang="pl-PL" sz="2000" smtClean="0"/>
              <a:t>również  </a:t>
            </a:r>
            <a:r>
              <a:rPr lang="pl-PL" sz="2000" dirty="0" smtClean="0"/>
              <a:t>własne) ZASOBY I NIE ZNIKNIE PO ZAKOŃCZENIU PROJEKTU</a:t>
            </a:r>
          </a:p>
          <a:p>
            <a:pPr algn="just">
              <a:defRPr/>
            </a:pPr>
            <a:r>
              <a:rPr lang="pl-PL" sz="2000" dirty="0" smtClean="0"/>
              <a:t>ŁAMIE STEREOTYPY I SCHEMATY, ponieważ umożliwia wykorzystywanie różnych typów inteligencji</a:t>
            </a:r>
          </a:p>
          <a:p>
            <a:pPr algn="just">
              <a:defRPr/>
            </a:pPr>
            <a:r>
              <a:rPr lang="pl-PL" sz="2000" dirty="0" smtClean="0"/>
              <a:t>UŁATWIA DOSTOSOWANIE WYMAGAŃ DO INDYWIDUALNYCH POTRZEB  UCZNIA </a:t>
            </a:r>
          </a:p>
          <a:p>
            <a:pPr algn="just">
              <a:defRPr/>
            </a:pPr>
            <a:r>
              <a:rPr lang="pl-PL" sz="2000" dirty="0" smtClean="0"/>
              <a:t>INSPIRUJE DO CIĄGŁEJ  AKTYWNOŚCI nauczyciela i uczniów</a:t>
            </a:r>
          </a:p>
          <a:p>
            <a:pPr algn="just">
              <a:defRPr/>
            </a:pPr>
            <a:r>
              <a:rPr lang="pl-PL" sz="2000" dirty="0" smtClean="0"/>
              <a:t>UŁATWIA „BYCIE NA BIEŻĄCO” W ZAKRESIE EDUKACJI, DYDAKTYKI I NOWINEK NAUKOWYCH </a:t>
            </a:r>
          </a:p>
          <a:p>
            <a:pPr algn="just">
              <a:defRPr/>
            </a:pPr>
            <a:r>
              <a:rPr lang="pl-PL" sz="2000" dirty="0" smtClean="0"/>
              <a:t>JEST DOSKONAŁĄ POMOCĄ NAUKOWĄ, OTWARTĄ NA SPRAWDZONE MATERIAŁY Z RÓŻNORODNYCH ŹRÓDEŁ</a:t>
            </a:r>
          </a:p>
          <a:p>
            <a:pPr algn="just">
              <a:defRPr/>
            </a:pPr>
            <a:r>
              <a:rPr lang="pl-PL" sz="2000" dirty="0" smtClean="0"/>
              <a:t>UŁATWIA I UROZMAICA PRACĘ NAUCZYCIELA I UCZNIA</a:t>
            </a:r>
          </a:p>
          <a:p>
            <a:pPr algn="just">
              <a:defRPr/>
            </a:pPr>
            <a:r>
              <a:rPr lang="pl-PL" sz="2000" dirty="0" smtClean="0"/>
              <a:t>UMOŻLIWIA NAWIĄZYWANIE KONTAKTÓW I BUDOWANIE RELACJI </a:t>
            </a:r>
          </a:p>
          <a:p>
            <a:pPr marL="0" indent="0" algn="just">
              <a:buFont typeface="Arial" charset="0"/>
              <a:buNone/>
              <a:defRPr/>
            </a:pPr>
            <a:endParaRPr lang="pl-PL" sz="2000" dirty="0" smtClean="0"/>
          </a:p>
          <a:p>
            <a:pPr algn="just">
              <a:defRPr/>
            </a:pPr>
            <a:endParaRPr lang="pl-PL" sz="2000" dirty="0"/>
          </a:p>
          <a:p>
            <a:pPr>
              <a:defRPr/>
            </a:pPr>
            <a:endParaRPr lang="pl-PL" sz="20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pl-PL" altLang="pl-PL" sz="2000" dirty="0" smtClean="0">
              <a:solidFill>
                <a:srgbClr val="002341"/>
              </a:solidFill>
            </a:endParaRPr>
          </a:p>
        </p:txBody>
      </p:sp>
      <p:pic>
        <p:nvPicPr>
          <p:cNvPr id="21508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527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6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t1.gstatic.com/images?q=tbn:ANd9GcRAiNDw-FrugeSAYlMgFp7BOImx4gZD605Y9ISer3YCU3_HXMbyQ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268" y="260648"/>
            <a:ext cx="2304256" cy="84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APITAL_LUDZKI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6"/>
          <a:stretch/>
        </p:blipFill>
        <p:spPr bwMode="auto">
          <a:xfrm>
            <a:off x="179512" y="225877"/>
            <a:ext cx="2735209" cy="105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403920" y="954013"/>
            <a:ext cx="834876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>
                <a:solidFill>
                  <a:srgbClr val="002060"/>
                </a:solidFill>
              </a:rPr>
              <a:t>PROJEKT </a:t>
            </a:r>
            <a:r>
              <a:rPr lang="pl-PL" sz="1100" b="1" dirty="0" smtClean="0">
                <a:solidFill>
                  <a:srgbClr val="002060"/>
                </a:solidFill>
              </a:rPr>
              <a:t>WSPÓŁFINANSOWANY ZE ŚRODKÓW UNII EUROPEJSKIEJ W </a:t>
            </a:r>
            <a:r>
              <a:rPr lang="pl-PL" sz="1100" b="1" dirty="0">
                <a:solidFill>
                  <a:srgbClr val="002060"/>
                </a:solidFill>
              </a:rPr>
              <a:t>RAMACH EUROPEJSKIEGO FUNDUSZU </a:t>
            </a:r>
            <a:r>
              <a:rPr lang="pl-PL" sz="1100" b="1" dirty="0" smtClean="0">
                <a:solidFill>
                  <a:srgbClr val="002060"/>
                </a:solidFill>
              </a:rPr>
              <a:t>SPOŁECZNEGO</a:t>
            </a:r>
          </a:p>
          <a:p>
            <a:pPr algn="ctr"/>
            <a:r>
              <a:rPr lang="pl-PL" dirty="0">
                <a:solidFill>
                  <a:srgbClr val="002060"/>
                </a:solidFill>
              </a:rPr>
              <a:t>	           </a:t>
            </a:r>
          </a:p>
          <a:p>
            <a:pPr algn="ctr"/>
            <a:r>
              <a:rPr lang="pl-PL" b="1" dirty="0">
                <a:solidFill>
                  <a:srgbClr val="0095DA"/>
                </a:solidFill>
              </a:rPr>
              <a:t>Podnoszenie kompetencji uczniowskich w dziedzinie </a:t>
            </a:r>
            <a:endParaRPr lang="pl-PL" b="1" dirty="0" smtClean="0">
              <a:solidFill>
                <a:srgbClr val="0095DA"/>
              </a:solidFill>
            </a:endParaRPr>
          </a:p>
          <a:p>
            <a:pPr algn="ctr"/>
            <a:r>
              <a:rPr lang="pl-PL" b="1" dirty="0" smtClean="0">
                <a:solidFill>
                  <a:srgbClr val="0095DA"/>
                </a:solidFill>
              </a:rPr>
              <a:t>nauk </a:t>
            </a:r>
            <a:r>
              <a:rPr lang="pl-PL" b="1" dirty="0">
                <a:solidFill>
                  <a:srgbClr val="0095DA"/>
                </a:solidFill>
              </a:rPr>
              <a:t>matematyczno-przyrodniczych i technicznych </a:t>
            </a:r>
            <a:endParaRPr lang="pl-PL" dirty="0">
              <a:solidFill>
                <a:srgbClr val="0095DA"/>
              </a:solidFill>
            </a:endParaRPr>
          </a:p>
          <a:p>
            <a:pPr algn="ctr"/>
            <a:r>
              <a:rPr lang="pl-PL" b="1" dirty="0">
                <a:solidFill>
                  <a:srgbClr val="0095DA"/>
                </a:solidFill>
              </a:rPr>
              <a:t>z wykorzystaniem innowacyjnych metod i technologii - </a:t>
            </a:r>
            <a:r>
              <a:rPr lang="pl-PL" b="1" dirty="0" smtClean="0">
                <a:solidFill>
                  <a:srgbClr val="0095DA"/>
                </a:solidFill>
              </a:rPr>
              <a:t>EDUSCIENCE</a:t>
            </a:r>
            <a:endParaRPr lang="pl-PL" dirty="0">
              <a:solidFill>
                <a:srgbClr val="0095DA"/>
              </a:solidFill>
            </a:endParaRPr>
          </a:p>
        </p:txBody>
      </p:sp>
      <p:pic>
        <p:nvPicPr>
          <p:cNvPr id="1028" name="Obraz 2" descr="C:\Users\Robert\Desktop\P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4" y="5820175"/>
            <a:ext cx="2317679" cy="55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864693"/>
            <a:ext cx="1800200" cy="537964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397619" y="5373216"/>
            <a:ext cx="834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2060"/>
                </a:solidFill>
              </a:rPr>
              <a:t>Projekt realizują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742548"/>
            <a:ext cx="1601776" cy="71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399703" y="3429000"/>
            <a:ext cx="8348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2060"/>
                </a:solidFill>
              </a:rPr>
              <a:t>Dziękujemy za uwagę</a:t>
            </a:r>
            <a:endParaRPr lang="pl-PL" sz="40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74" y="5884423"/>
            <a:ext cx="14573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45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                              www.sp46lodz.pl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2526413" cy="831583"/>
          </a:xfrm>
          <a:prstGeom prst="rect">
            <a:avLst/>
          </a:prstGeom>
        </p:spPr>
      </p:pic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556792"/>
            <a:ext cx="53816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556792"/>
            <a:ext cx="237626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r"/>
            <a:r>
              <a:rPr lang="pl-PL" sz="3600" b="1" dirty="0" smtClean="0"/>
              <a:t>ZAWODY ŁYŻWIARSKIE </a:t>
            </a:r>
            <a:endParaRPr lang="pl-PL" sz="36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2526413" cy="831583"/>
          </a:xfrm>
          <a:prstGeom prst="rect">
            <a:avLst/>
          </a:prstGeom>
        </p:spPr>
      </p:pic>
      <p:pic>
        <p:nvPicPr>
          <p:cNvPr id="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3734227" cy="4752528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12776"/>
            <a:ext cx="3816424" cy="4752528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3" cy="1143000"/>
          </a:xfrm>
        </p:spPr>
        <p:txBody>
          <a:bodyPr>
            <a:normAutofit/>
          </a:bodyPr>
          <a:lstStyle/>
          <a:p>
            <a:pPr algn="r"/>
            <a:r>
              <a:rPr lang="pl-PL" sz="3600" b="1" dirty="0" smtClean="0"/>
              <a:t>POKAZY ŁYŻWIARSKIE   </a:t>
            </a:r>
            <a:r>
              <a:rPr lang="pl-PL" sz="3600" dirty="0" smtClean="0"/>
              <a:t> </a:t>
            </a:r>
            <a:endParaRPr lang="pl-PL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2526413" cy="831583"/>
          </a:xfrm>
          <a:prstGeom prst="rect">
            <a:avLst/>
          </a:prstGeom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4002087" cy="2292350"/>
          </a:xfrm>
          <a:prstGeom prst="rect">
            <a:avLst/>
          </a:prstGeom>
          <a:noFill/>
          <a:ln w="25400">
            <a:solidFill>
              <a:srgbClr val="1A047A"/>
            </a:solidFill>
            <a:miter lim="800000"/>
            <a:headEnd/>
            <a:tailEnd/>
          </a:ln>
        </p:spPr>
      </p:pic>
      <p:pic>
        <p:nvPicPr>
          <p:cNvPr id="7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645024"/>
            <a:ext cx="4824536" cy="2701740"/>
          </a:xfrm>
          <a:prstGeom prst="rect">
            <a:avLst/>
          </a:prstGeom>
          <a:noFill/>
          <a:ln w="25400">
            <a:solidFill>
              <a:srgbClr val="1A047A"/>
            </a:solidFill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5" y="1612873"/>
            <a:ext cx="3312368" cy="1649455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293096"/>
            <a:ext cx="2630497" cy="1972873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107504" y="1095722"/>
            <a:ext cx="8928991" cy="346075"/>
          </a:xfrm>
        </p:spPr>
        <p:txBody>
          <a:bodyPr>
            <a:normAutofit fontScale="90000"/>
          </a:bodyPr>
          <a:lstStyle/>
          <a:p>
            <a:r>
              <a:rPr lang="pl-PL" altLang="pl-PL" sz="4000" dirty="0" smtClean="0"/>
              <a:t>                   </a:t>
            </a:r>
            <a:r>
              <a:rPr lang="pl-PL" altLang="pl-PL" sz="4000" b="1" dirty="0"/>
              <a:t> </a:t>
            </a:r>
            <a:r>
              <a:rPr lang="pl-PL" altLang="pl-PL" sz="4000" b="1" dirty="0" smtClean="0"/>
              <a:t>            </a:t>
            </a:r>
            <a:r>
              <a:rPr lang="pl-PL" altLang="pl-PL" sz="3100" b="1" dirty="0" smtClean="0"/>
              <a:t>EDUSCIENCE W SZKOLE SPORTOWEJ</a:t>
            </a:r>
            <a:r>
              <a:rPr lang="pl-PL" altLang="pl-PL" sz="4000" dirty="0" smtClean="0"/>
              <a:t/>
            </a:r>
            <a:br>
              <a:rPr lang="pl-PL" altLang="pl-PL" sz="4000" dirty="0" smtClean="0"/>
            </a:br>
            <a:r>
              <a:rPr lang="pl-PL" altLang="pl-PL" sz="4000" dirty="0" smtClean="0"/>
              <a:t/>
            </a:r>
            <a:br>
              <a:rPr lang="pl-PL" altLang="pl-PL" sz="4000" dirty="0" smtClean="0"/>
            </a:br>
            <a:endParaRPr lang="pl-PL" altLang="pl-PL" sz="3600" dirty="0" smtClean="0">
              <a:solidFill>
                <a:srgbClr val="FF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07505" y="1268760"/>
            <a:ext cx="8496944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  <a:defRPr/>
            </a:pPr>
            <a:endParaRPr lang="pl-PL" sz="2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457200" indent="-457200" algn="just">
              <a:buFontTx/>
              <a:buChar char="-"/>
              <a:defRPr/>
            </a:pPr>
            <a:r>
              <a:rPr lang="pl-PL" sz="2800" dirty="0" smtClean="0">
                <a:solidFill>
                  <a:schemeClr val="accent4">
                    <a:lumMod val="10000"/>
                  </a:schemeClr>
                </a:solidFill>
              </a:rPr>
              <a:t>uczniowie</a:t>
            </a:r>
            <a:r>
              <a:rPr lang="pl-PL" sz="2800" dirty="0">
                <a:solidFill>
                  <a:schemeClr val="accent4">
                    <a:lumMod val="10000"/>
                  </a:schemeClr>
                </a:solidFill>
              </a:rPr>
              <a:t>, którzy często opuszczają zajęcia szkolne, ze względu na treningi </a:t>
            </a:r>
            <a:r>
              <a:rPr lang="pl-PL" sz="2800" dirty="0" smtClean="0">
                <a:solidFill>
                  <a:schemeClr val="accent4">
                    <a:lumMod val="10000"/>
                  </a:schemeClr>
                </a:solidFill>
              </a:rPr>
              <a:t>czy </a:t>
            </a:r>
            <a:r>
              <a:rPr lang="pl-PL" sz="2800" dirty="0">
                <a:solidFill>
                  <a:schemeClr val="accent4">
                    <a:lumMod val="10000"/>
                  </a:schemeClr>
                </a:solidFill>
              </a:rPr>
              <a:t>zawody, mogą uzupełniać braki i nadrabiać zaległości dzięki możliwości korzystania z zasobów platformy  edukacyjnej </a:t>
            </a:r>
            <a:r>
              <a:rPr lang="pl-PL" sz="2800" dirty="0" smtClean="0">
                <a:solidFill>
                  <a:schemeClr val="accent4">
                    <a:lumMod val="10000"/>
                  </a:schemeClr>
                </a:solidFill>
              </a:rPr>
              <a:t>;</a:t>
            </a:r>
          </a:p>
          <a:p>
            <a:pPr marL="457200" indent="-457200" algn="just">
              <a:buFontTx/>
              <a:buChar char="-"/>
              <a:defRPr/>
            </a:pPr>
            <a:r>
              <a:rPr lang="pl-PL" sz="2800" dirty="0" smtClean="0">
                <a:solidFill>
                  <a:schemeClr val="accent4">
                    <a:lumMod val="10000"/>
                  </a:schemeClr>
                </a:solidFill>
              </a:rPr>
              <a:t>zasoby </a:t>
            </a:r>
            <a:r>
              <a:rPr lang="pl-PL" sz="2800" dirty="0">
                <a:solidFill>
                  <a:schemeClr val="accent4">
                    <a:lumMod val="10000"/>
                  </a:schemeClr>
                </a:solidFill>
              </a:rPr>
              <a:t>umieszczane na platformie są  </a:t>
            </a:r>
            <a:r>
              <a:rPr lang="pl-PL" sz="2800" dirty="0" smtClean="0">
                <a:solidFill>
                  <a:schemeClr val="accent4">
                    <a:lumMod val="10000"/>
                  </a:schemeClr>
                </a:solidFill>
              </a:rPr>
              <a:t>interesujące,</a:t>
            </a:r>
            <a:endParaRPr lang="pl-PL" sz="2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just">
              <a:defRPr/>
            </a:pPr>
            <a:r>
              <a:rPr lang="pl-PL" sz="28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pl-PL" sz="2800" dirty="0" smtClean="0">
                <a:solidFill>
                  <a:schemeClr val="accent4">
                    <a:lumMod val="10000"/>
                  </a:schemeClr>
                </a:solidFill>
              </a:rPr>
              <a:t>     zachęcają </a:t>
            </a:r>
            <a:r>
              <a:rPr lang="pl-PL" sz="2800" dirty="0">
                <a:solidFill>
                  <a:schemeClr val="accent4">
                    <a:lumMod val="10000"/>
                  </a:schemeClr>
                </a:solidFill>
              </a:rPr>
              <a:t>do samodzielnej </a:t>
            </a:r>
            <a:r>
              <a:rPr lang="pl-PL" sz="2800" dirty="0" smtClean="0">
                <a:solidFill>
                  <a:schemeClr val="accent4">
                    <a:lumMod val="10000"/>
                  </a:schemeClr>
                </a:solidFill>
              </a:rPr>
              <a:t>pracy;</a:t>
            </a:r>
          </a:p>
          <a:p>
            <a:pPr marL="457200" indent="-457200" algn="just">
              <a:buFontTx/>
              <a:buChar char="-"/>
              <a:defRPr/>
            </a:pPr>
            <a:r>
              <a:rPr lang="pl-PL" sz="2800" dirty="0" smtClean="0">
                <a:solidFill>
                  <a:schemeClr val="accent4">
                    <a:lumMod val="10000"/>
                  </a:schemeClr>
                </a:solidFill>
              </a:rPr>
              <a:t>uczeń ma możliwość tworzenia własnych zasobów;</a:t>
            </a:r>
          </a:p>
          <a:p>
            <a:pPr marL="457200" indent="-457200" algn="just">
              <a:buFontTx/>
              <a:buChar char="-"/>
              <a:defRPr/>
            </a:pPr>
            <a:r>
              <a:rPr lang="pl-PL" sz="28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r>
              <a:rPr lang="pl-PL" sz="2800" dirty="0" smtClean="0">
                <a:solidFill>
                  <a:schemeClr val="accent4">
                    <a:lumMod val="10000"/>
                  </a:schemeClr>
                </a:solidFill>
              </a:rPr>
              <a:t>ktywność ucznia jest monitorowana przez nauczyciela.</a:t>
            </a:r>
            <a:endParaRPr lang="pl-PL" sz="2800" dirty="0">
              <a:solidFill>
                <a:schemeClr val="accent4">
                  <a:lumMod val="10000"/>
                </a:schemeClr>
              </a:solidFill>
            </a:endParaRPr>
          </a:p>
          <a:p>
            <a:pPr marL="457200" indent="-457200" algn="just">
              <a:buFontTx/>
              <a:buChar char="-"/>
              <a:defRPr/>
            </a:pPr>
            <a:endParaRPr lang="pl-PL" sz="2800" i="1" dirty="0">
              <a:solidFill>
                <a:schemeClr val="accent4">
                  <a:lumMod val="10000"/>
                </a:schemeClr>
              </a:solidFill>
            </a:endParaRPr>
          </a:p>
          <a:p>
            <a:pPr algn="just">
              <a:defRPr/>
            </a:pPr>
            <a:r>
              <a:rPr lang="pl-PL" i="1" dirty="0">
                <a:solidFill>
                  <a:schemeClr val="accent4">
                    <a:lumMod val="10000"/>
                  </a:schemeClr>
                </a:solidFill>
              </a:rPr>
              <a:t>                                                                       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2526413" cy="8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54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107950" y="188913"/>
            <a:ext cx="8496498" cy="70850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pl-PL" sz="2400" b="1" dirty="0">
                <a:solidFill>
                  <a:srgbClr val="CC0000"/>
                </a:solidFill>
              </a:rPr>
              <a:t>     </a:t>
            </a:r>
            <a:r>
              <a:rPr lang="pl-PL" sz="2400" b="1" dirty="0" smtClean="0">
                <a:solidFill>
                  <a:srgbClr val="CC0000"/>
                </a:solidFill>
              </a:rPr>
              <a:t>                                              </a:t>
            </a:r>
            <a:r>
              <a:rPr lang="pl-PL" sz="3200" b="1" dirty="0" smtClean="0"/>
              <a:t>UDZIAŁ W PROJEKTACH:</a:t>
            </a:r>
            <a:endParaRPr lang="pl-PL" sz="3200" b="1" dirty="0" smtClean="0">
              <a:solidFill>
                <a:srgbClr val="CC0000"/>
              </a:solidFill>
            </a:endParaRPr>
          </a:p>
          <a:p>
            <a:pPr marL="285750" indent="-28575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Char char="q"/>
              <a:defRPr/>
            </a:pPr>
            <a:endParaRPr lang="pl-PL" sz="3200" b="1" dirty="0" smtClean="0">
              <a:solidFill>
                <a:srgbClr val="000099"/>
              </a:solidFill>
            </a:endParaRPr>
          </a:p>
          <a:p>
            <a:pPr marL="285750" indent="-28575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Char char="q"/>
              <a:defRPr/>
            </a:pPr>
            <a:r>
              <a:rPr lang="pl-PL" sz="2800" b="1" dirty="0" smtClean="0">
                <a:solidFill>
                  <a:srgbClr val="000099"/>
                </a:solidFill>
              </a:rPr>
              <a:t>„</a:t>
            </a:r>
            <a:r>
              <a:rPr lang="pl-PL" sz="2800" b="1" dirty="0" err="1" smtClean="0">
                <a:solidFill>
                  <a:srgbClr val="000099"/>
                </a:solidFill>
              </a:rPr>
              <a:t>Eduscience</a:t>
            </a:r>
            <a:r>
              <a:rPr lang="pl-PL" sz="2800" b="1" dirty="0" smtClean="0">
                <a:solidFill>
                  <a:srgbClr val="000099"/>
                </a:solidFill>
              </a:rPr>
              <a:t>”</a:t>
            </a:r>
          </a:p>
          <a:p>
            <a:pPr marL="285750" indent="-28575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Char char="q"/>
              <a:defRPr/>
            </a:pPr>
            <a:r>
              <a:rPr lang="pl-PL" sz="2400" b="1" dirty="0" smtClean="0">
                <a:solidFill>
                  <a:srgbClr val="000099"/>
                </a:solidFill>
              </a:rPr>
              <a:t>  „</a:t>
            </a:r>
            <a:r>
              <a:rPr lang="pl-PL" sz="2400" b="1" dirty="0">
                <a:solidFill>
                  <a:srgbClr val="000099"/>
                </a:solidFill>
              </a:rPr>
              <a:t>Szklanka mleka”</a:t>
            </a:r>
          </a:p>
          <a:p>
            <a:pPr marL="285750" indent="-28575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Char char="q"/>
              <a:defRPr/>
            </a:pPr>
            <a:r>
              <a:rPr lang="pl-PL" sz="2400" b="1" dirty="0">
                <a:solidFill>
                  <a:srgbClr val="000099"/>
                </a:solidFill>
              </a:rPr>
              <a:t>„Warzywa i owoce w szkole”</a:t>
            </a:r>
          </a:p>
          <a:p>
            <a:pPr marL="285750" indent="-28575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Char char="q"/>
              <a:defRPr/>
            </a:pPr>
            <a:r>
              <a:rPr lang="pl-PL" sz="2400" b="1" dirty="0">
                <a:solidFill>
                  <a:srgbClr val="000099"/>
                </a:solidFill>
              </a:rPr>
              <a:t>„Szkoła z Klasą”</a:t>
            </a:r>
          </a:p>
          <a:p>
            <a:pPr marL="285750" indent="-28575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Char char="q"/>
              <a:defRPr/>
            </a:pPr>
            <a:r>
              <a:rPr lang="pl-PL" sz="2400" b="1" dirty="0">
                <a:solidFill>
                  <a:srgbClr val="000099"/>
                </a:solidFill>
              </a:rPr>
              <a:t>„Szkoła bez Przemocy”</a:t>
            </a:r>
          </a:p>
          <a:p>
            <a:pPr marL="285750" indent="-28575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Char char="q"/>
              <a:defRPr/>
            </a:pPr>
            <a:r>
              <a:rPr lang="pl-PL" sz="2400" b="1" dirty="0">
                <a:solidFill>
                  <a:srgbClr val="000099"/>
                </a:solidFill>
              </a:rPr>
              <a:t>„Szkoła Promująca Zdrowie”</a:t>
            </a:r>
          </a:p>
          <a:p>
            <a:pPr marL="285750" indent="-28575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Char char="q"/>
              <a:defRPr/>
            </a:pPr>
            <a:r>
              <a:rPr lang="pl-PL" sz="2400" b="1" dirty="0">
                <a:solidFill>
                  <a:srgbClr val="000099"/>
                </a:solidFill>
              </a:rPr>
              <a:t>„Ratujemy i uczymy ratować”</a:t>
            </a:r>
          </a:p>
          <a:p>
            <a:pPr marL="285750" indent="-28575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Char char="q"/>
              <a:defRPr/>
            </a:pPr>
            <a:r>
              <a:rPr lang="pl-PL" sz="2400" b="1" dirty="0">
                <a:solidFill>
                  <a:srgbClr val="000099"/>
                </a:solidFill>
              </a:rPr>
              <a:t>„Od grosika do złotówki”</a:t>
            </a:r>
          </a:p>
          <a:p>
            <a:pPr marL="285750" indent="-28575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Char char="q"/>
              <a:defRPr/>
            </a:pPr>
            <a:r>
              <a:rPr lang="pl-PL" sz="2400" b="1" dirty="0">
                <a:solidFill>
                  <a:srgbClr val="000099"/>
                </a:solidFill>
              </a:rPr>
              <a:t>Akcja „Bliżej teatru”</a:t>
            </a:r>
          </a:p>
          <a:p>
            <a:pPr marL="285750" indent="-285750"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Char char="q"/>
              <a:defRPr/>
            </a:pPr>
            <a:r>
              <a:rPr lang="pl-PL" sz="2400" b="1" dirty="0">
                <a:solidFill>
                  <a:srgbClr val="000099"/>
                </a:solidFill>
              </a:rPr>
              <a:t>Festyny, wernisaże, przeglądy artystyczne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pl-PL" sz="2400" b="1" dirty="0">
              <a:solidFill>
                <a:srgbClr val="000099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2526413" cy="8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4430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2526413" cy="831583"/>
          </a:xfrm>
          <a:prstGeom prst="rect">
            <a:avLst/>
          </a:prstGeom>
        </p:spPr>
      </p:pic>
      <p:pic>
        <p:nvPicPr>
          <p:cNvPr id="3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8488"/>
            <a:ext cx="3974152" cy="259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40892"/>
            <a:ext cx="2946296" cy="259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1" y="4005065"/>
            <a:ext cx="3779770" cy="2304256"/>
          </a:xfrm>
          <a:prstGeom prst="rect">
            <a:avLst/>
          </a:prstGeom>
        </p:spPr>
      </p:pic>
      <p:pic>
        <p:nvPicPr>
          <p:cNvPr id="6" name="Symbol zastępczy zawartości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1291" y="1124744"/>
            <a:ext cx="3883077" cy="239145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987824" y="-79870"/>
            <a:ext cx="6156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 </a:t>
            </a:r>
          </a:p>
          <a:p>
            <a:r>
              <a:rPr lang="pl-PL" sz="3200" dirty="0" smtClean="0"/>
              <a:t>        </a:t>
            </a:r>
            <a:r>
              <a:rPr lang="pl-PL" sz="2800" b="1" dirty="0" smtClean="0"/>
              <a:t>KLASYCZNE FORMY AKTYWNOŚCI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43818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575048"/>
          </a:xfrm>
        </p:spPr>
        <p:txBody>
          <a:bodyPr/>
          <a:lstStyle/>
          <a:p>
            <a:r>
              <a:rPr lang="pl-PL" altLang="pl-PL" dirty="0"/>
              <a:t> </a:t>
            </a:r>
            <a:r>
              <a:rPr lang="pl-PL" altLang="pl-PL" dirty="0" smtClean="0"/>
              <a:t>               </a:t>
            </a:r>
            <a:endParaRPr lang="pl-PL" altLang="pl-PL" sz="3200" b="1" dirty="0" smtClean="0"/>
          </a:p>
        </p:txBody>
      </p:sp>
      <p:pic>
        <p:nvPicPr>
          <p:cNvPr id="13315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124744"/>
            <a:ext cx="8640763" cy="5617369"/>
          </a:xfr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2526413" cy="831583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283968" y="34859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/>
              <a:t>„ </a:t>
            </a:r>
            <a:r>
              <a:rPr lang="pl-PL" altLang="pl-PL" sz="2800" b="1" dirty="0"/>
              <a:t>WYBRAŃCY”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9739084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                                 </a:t>
            </a:r>
            <a:r>
              <a:rPr lang="pl-PL" sz="3200" b="1" dirty="0" smtClean="0"/>
              <a:t>AKTUALNOŚCI EDUSCIENCE</a:t>
            </a:r>
            <a:endParaRPr lang="pl-PL" sz="32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2526413" cy="831583"/>
          </a:xfrm>
          <a:prstGeom prst="rect">
            <a:avLst/>
          </a:prstGeom>
        </p:spPr>
      </p:pic>
      <p:pic>
        <p:nvPicPr>
          <p:cNvPr id="5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133040"/>
            <a:ext cx="8640959" cy="5464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327</Words>
  <Application>Microsoft Office PowerPoint</Application>
  <PresentationFormat>Pokaz na ekranie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Prezentacja programu PowerPoint</vt:lpstr>
      <vt:lpstr>                              www.sp46lodz.pl</vt:lpstr>
      <vt:lpstr>ZAWODY ŁYŻWIARSKIE </vt:lpstr>
      <vt:lpstr>POKAZY ŁYŻWIARSKIE    </vt:lpstr>
      <vt:lpstr>                                EDUSCIENCE W SZKOLE SPORTOWEJ  </vt:lpstr>
      <vt:lpstr>Prezentacja programu PowerPoint</vt:lpstr>
      <vt:lpstr>Prezentacja programu PowerPoint</vt:lpstr>
      <vt:lpstr>                </vt:lpstr>
      <vt:lpstr>                                 AKTUALNOŚCI EDUSCIENCE</vt:lpstr>
      <vt:lpstr>                              SPOTKANIA Z NAUKĄ</vt:lpstr>
      <vt:lpstr>  </vt:lpstr>
      <vt:lpstr>ZDOBYWAMY SZCZELINIEC</vt:lpstr>
      <vt:lpstr>                          ZAJĘCIA TERENOWE</vt:lpstr>
      <vt:lpstr>                                 TEORIA TEŻ MOŻE BYĆ CIEKAWA</vt:lpstr>
      <vt:lpstr>                ON-LINE</vt:lpstr>
      <vt:lpstr>    SUKCESY</vt:lpstr>
      <vt:lpstr>Prezentacja programu PowerPoint</vt:lpstr>
      <vt:lpstr>       DLACZEGO EDUSCIENCE?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</dc:creator>
  <cp:lastModifiedBy>Mother</cp:lastModifiedBy>
  <cp:revision>48</cp:revision>
  <dcterms:created xsi:type="dcterms:W3CDTF">2011-03-04T12:58:00Z</dcterms:created>
  <dcterms:modified xsi:type="dcterms:W3CDTF">2014-10-07T21:38:06Z</dcterms:modified>
</cp:coreProperties>
</file>